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6858000" cx="12192000"/>
  <p:notesSz cx="6858000" cy="9144000"/>
  <p:embeddedFontLst>
    <p:embeddedFont>
      <p:font typeface="Outfit"/>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Maarten Vandeper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Outfit-bold.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Outfit-regular.fntdata"/><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1T22:46:42.025">
    <p:pos x="417" y="1102"/>
    <p:text>we can go for the "software template parent" in this part as well.</p:text>
  </p:cm>
  <p:cm authorId="0" idx="2" dt="2025-01-21T22:46:04.575">
    <p:pos x="417" y="1202"/>
    <p:text>We can go for argocd, I can make a workshop exercise out of the template blog I am creating, we can go for GitHub integration, ... 
Maybe lets discuss what we see as platform engineering 101. As I believe we have more than enough content to continue with it next year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1-21T22:54:07.728">
    <p:pos x="6000" y="0"/>
    <p:text>Do we need to explain OpenShift vs Kubernetes? And do we need to explain the operators vs helm charts?</p:text>
  </p:cm>
  <p:cm authorId="0" idx="4" dt="2025-01-21T22:53:42.916">
    <p:pos x="6000" y="0"/>
    <p:text>If needed, we can reuse: https://developers.redhat.com/learn/deploying-and-troubleshooting-red-hat-developer-hub-openshift-practical-guide?ssd
and
https://developers.redhat.com/learn/streamline-development-github-integration-and-software-templates-red-hat-developer-hub?ssd</p:text>
  </p:cm>
  <p:cm authorId="0" idx="5" dt="2025-01-21T22:54:07.728">
    <p:pos x="6000" y="0"/>
    <p:text>do we go for operator based, or helm charts on developers.redhat.com? Do we want to make publicity for IBM cloud?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1-22T10:38:01.413">
    <p:pos x="6000" y="0"/>
    <p:text>@mvandepe@redhat.com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1-21T22:57:48.063">
    <p:pos x="6000" y="0"/>
    <p:text>maybe we can put the message about maintaining software templates of here as well? (If you believe in it :p )</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1-21T22:58:39.177">
    <p:pos x="6000" y="0"/>
    <p:text>would maybe just create the liberty software template and then switch or add Quarkus. Doesn't need to be politically correct.... Open Liberty and less Quarkus is ok for me ;)</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1-21T22:59:05.025">
    <p:pos x="6000" y="0"/>
    <p:text>same remark as with openshift: do we need some explanation about open liberty?</p:text>
  </p:cm>
  <p:cm authorId="0" idx="10" dt="2025-01-22T10:38:34.525">
    <p:pos x="6000" y="100"/>
    <p:text>@mvandepe@redhat.com</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01-22T10:38:44.907">
    <p:pos x="6000" y="0"/>
    <p:text>@mvandepe@redhat.com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topics/gitop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ops.com/11-open-source-devops-tools-we-love-for-202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ops.com/whats-the-difference-between-devops-and-platform-engineering/" TargetMode="External"/><Relationship Id="rId3" Type="http://schemas.openxmlformats.org/officeDocument/2006/relationships/hyperlink" Target="https://thenewstack.io/devops-is-dead-embrace-platform-engineer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wilio.com/platform"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rnaldeveloperplatform.org/developer-portals/" TargetMode="External"/><Relationship Id="rId3" Type="http://schemas.openxmlformats.org/officeDocument/2006/relationships/hyperlink" Target="https://platformengineering.org/talks-library/netflix-platform-console-to-unify-engineering-experience" TargetMode="External"/><Relationship Id="rId4" Type="http://schemas.openxmlformats.org/officeDocument/2006/relationships/hyperlink" Target="https://thenewstack.io/platform-as-a-product-true-devop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manitec.com/blog/jason-warner-why-github-built-their-own-internal-developer-platform" TargetMode="External"/><Relationship Id="rId3" Type="http://schemas.openxmlformats.org/officeDocument/2006/relationships/hyperlink" Target="https://humanitec.com/blog/why-zalando-builds-an-own-developer-platform" TargetMode="External"/><Relationship Id="rId4" Type="http://schemas.openxmlformats.org/officeDocument/2006/relationships/hyperlink" Target="https://humanitec.com/blog/why-sport1-built-their-internal-developer-platform"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2L6PWGfhXI"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manitec.com/reference-architectures/aws" TargetMode="External"/><Relationship Id="rId3" Type="http://schemas.openxmlformats.org/officeDocument/2006/relationships/hyperlink" Target="https://humanitec.com/reference-architectures/gcp" TargetMode="External"/><Relationship Id="rId4" Type="http://schemas.openxmlformats.org/officeDocument/2006/relationships/hyperlink" Target="https://humanitec.com/reference-architectures/azure" TargetMode="External"/><Relationship Id="rId5" Type="http://schemas.openxmlformats.org/officeDocument/2006/relationships/hyperlink" Target="https://humanitec.com/products/score"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tformengineering.org/platform-tool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ckstage.io/docs/features/software-catalog/" TargetMode="External"/><Relationship Id="rId3" Type="http://schemas.openxmlformats.org/officeDocument/2006/relationships/hyperlink" Target="https://backstage.io/docs/features/software-templates/" TargetMode="External"/><Relationship Id="rId4" Type="http://schemas.openxmlformats.org/officeDocument/2006/relationships/hyperlink" Target="https://backstage.io/docs/features/techdocs/" TargetMode="External"/><Relationship Id="rId5" Type="http://schemas.openxmlformats.org/officeDocument/2006/relationships/hyperlink" Target="https://github.com/backstage/backstage/tree/master/plugins" TargetMode="External"/><Relationship Id="rId6" Type="http://schemas.openxmlformats.org/officeDocument/2006/relationships/hyperlink" Target="https://www.getambassador.io/podcasts/cheryl-hung-google" TargetMode="External"/><Relationship Id="rId7" Type="http://schemas.openxmlformats.org/officeDocument/2006/relationships/hyperlink" Target="https://www.getambassador.io/podcasts/cheryl-hung-google" TargetMode="External"/><Relationship Id="rId8" Type="http://schemas.openxmlformats.org/officeDocument/2006/relationships/hyperlink" Target="https://www.getambassador.io/podcasts/cheryl-hung-google"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nus-idp.io/"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nus-idp.i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uppet.com/resources/state-of-platform-engineering" TargetMode="External"/><Relationship Id="rId3" Type="http://schemas.openxmlformats.org/officeDocument/2006/relationships/hyperlink" Target="https://devops.com/how-to-keep-engineers-happy-and-reduce-burn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Grace</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DevOps is a holistic approach that combines continuous software development, integration, testing, deployment, and monitoring. It champions innovation, agility, and scalability, fostering a culture of continuous learning and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DevSecOps, standing for development, security, and operations, integrates security throughout the IT lifecycle. It ensures that security is a shared responsibility, protecting both the environment and the CI/CD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a </a:t>
            </a:r>
            <a:r>
              <a:rPr lang="en-US" u="sng">
                <a:solidFill>
                  <a:schemeClr val="hlink"/>
                </a:solidFill>
                <a:hlinkClick r:id="rId2"/>
              </a:rPr>
              <a:t>GitOps</a:t>
            </a:r>
            <a:r>
              <a:rPr lang="en-US"/>
              <a:t> process can implement change control efficiently and effectively, with metrics that show where an application is in the SDLC.</a:t>
            </a:r>
            <a:endParaRPr/>
          </a:p>
          <a:p>
            <a:pPr indent="0" lvl="0" marL="0" rtl="0" algn="l">
              <a:spcBef>
                <a:spcPts val="0"/>
              </a:spcBef>
              <a:spcAft>
                <a:spcPts val="0"/>
              </a:spcAft>
              <a:buNone/>
            </a:pPr>
            <a:r>
              <a:rPr lang="en-US"/>
              <a:t>GitOps can be a part of DevSecOps (a way to enable security)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FinOps, a fusion of ‘Finance’ and ‘DevOps’, emphasizes collaboration between finance and engineering teams. It’s a practice that leverages data to optimize costs and enhance visibility.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MLOps are derived from machine learning (ML) and operations (Ops). It is a set of management practices for the deep learning and production ML lifecycle. MLOps promotes communication and collaboration between operational professionals and data scientists. This approach aims to improve the quality of the production ML and increase automation by focusing on legal and business requirements.</a:t>
            </a:r>
            <a:endParaRPr/>
          </a:p>
          <a:p>
            <a:pPr indent="0" lvl="0" marL="0" rtl="0" algn="l">
              <a:spcBef>
                <a:spcPts val="0"/>
              </a:spcBef>
              <a:spcAft>
                <a:spcPts val="0"/>
              </a:spcAft>
              <a:buNone/>
            </a:pPr>
            <a:r>
              <a:rPr lang="en-US"/>
              <a:t>MLOps covers the entire ML lifecycle, including the software development lifecycle and integration with the model generation, including continuous integration and deployment; effort; orchestration; management; health and diagnostic monitoring; and analysis of business statistics.</a:t>
            </a:r>
            <a:endParaRPr/>
          </a:p>
        </p:txBody>
      </p:sp>
      <p:sp>
        <p:nvSpPr>
          <p:cNvPr id="191" name="Google Shape;19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Shift left</a:t>
            </a:r>
            <a:endParaRPr/>
          </a:p>
          <a:p>
            <a:pPr indent="0" lvl="0" marL="0" rtl="0" algn="l">
              <a:spcBef>
                <a:spcPts val="0"/>
              </a:spcBef>
              <a:spcAft>
                <a:spcPts val="0"/>
              </a:spcAft>
              <a:buNone/>
            </a:pPr>
            <a:r>
              <a:rPr lang="en-US"/>
              <a:t>Kubernetes</a:t>
            </a:r>
            <a:endParaRPr/>
          </a:p>
          <a:p>
            <a:pPr indent="0" lvl="0" marL="0" rtl="0" algn="l">
              <a:spcBef>
                <a:spcPts val="0"/>
              </a:spcBef>
              <a:spcAft>
                <a:spcPts val="0"/>
              </a:spcAft>
              <a:buNone/>
            </a:pPr>
            <a:r>
              <a:rPr lang="en-US"/>
              <a:t>Responsible for platforms </a:t>
            </a:r>
            <a:endParaRPr/>
          </a:p>
          <a:p>
            <a:pPr indent="0" lvl="0" marL="0" rtl="0" algn="l">
              <a:spcBef>
                <a:spcPts val="0"/>
              </a:spcBef>
              <a:spcAft>
                <a:spcPts val="0"/>
              </a:spcAft>
              <a:buNone/>
            </a:pPr>
            <a:r>
              <a:rPr lang="en-US"/>
              <a:t>Daniel Bryant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this means for developers is a world of increasing complexity within which they are</a:t>
            </a:r>
            <a:endParaRPr/>
          </a:p>
          <a:p>
            <a:pPr indent="0" lvl="0" marL="0" rtl="0" algn="l">
              <a:spcBef>
                <a:spcPts val="0"/>
              </a:spcBef>
              <a:spcAft>
                <a:spcPts val="0"/>
              </a:spcAft>
              <a:buNone/>
            </a:pPr>
            <a:r>
              <a:rPr lang="en-US"/>
              <a:t>being required to take on even more tasks and responsibilities, increasing their cognitive</a:t>
            </a:r>
            <a:endParaRPr/>
          </a:p>
          <a:p>
            <a:pPr indent="0" lvl="0" marL="0" rtl="0" algn="l">
              <a:spcBef>
                <a:spcPts val="0"/>
              </a:spcBef>
              <a:spcAft>
                <a:spcPts val="0"/>
              </a:spcAft>
              <a:buNone/>
            </a:pPr>
            <a:r>
              <a:rPr lang="en-US"/>
              <a:t>load. &lt;chatty list of problems and new responsibilities – I feel your pain&gt; Like a complaint on</a:t>
            </a:r>
            <a:endParaRPr/>
          </a:p>
          <a:p>
            <a:pPr indent="0" lvl="0" marL="0" rtl="0" algn="l">
              <a:spcBef>
                <a:spcPts val="0"/>
              </a:spcBef>
              <a:spcAft>
                <a:spcPts val="0"/>
              </a:spcAft>
              <a:buNone/>
            </a:pPr>
            <a:r>
              <a:rPr lang="en-US"/>
              <a:t>stack overflow – got to write application need to be able to move it anywhere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this increasing complexity, the mantra of Devops, “You build it, you run it”, now meant</a:t>
            </a:r>
            <a:endParaRPr/>
          </a:p>
          <a:p>
            <a:pPr indent="0" lvl="0" marL="0" rtl="0" algn="l">
              <a:spcBef>
                <a:spcPts val="0"/>
              </a:spcBef>
              <a:spcAft>
                <a:spcPts val="0"/>
              </a:spcAft>
              <a:buNone/>
            </a:pPr>
            <a:r>
              <a:rPr lang="en-US"/>
              <a:t>that developers had to master tens of different tools and technologies, from GitHub to Helm</a:t>
            </a:r>
            <a:endParaRPr/>
          </a:p>
          <a:p>
            <a:pPr indent="0" lvl="0" marL="0" rtl="0" algn="l">
              <a:spcBef>
                <a:spcPts val="0"/>
              </a:spcBef>
              <a:spcAft>
                <a:spcPts val="0"/>
              </a:spcAft>
              <a:buNone/>
            </a:pPr>
            <a:r>
              <a:rPr lang="en-US"/>
              <a:t>charts to CI/CD pipelines and of course the many different testing frameworks available.</a:t>
            </a:r>
            <a:endParaRPr/>
          </a:p>
          <a:p>
            <a:pPr indent="0" lvl="0" marL="0" rtl="0" algn="l">
              <a:spcBef>
                <a:spcPts val="0"/>
              </a:spcBef>
              <a:spcAft>
                <a:spcPts val="0"/>
              </a:spcAft>
              <a:buNone/>
            </a:pPr>
            <a:r>
              <a:rPr lang="en-US"/>
              <a:t>This list is now extensive and ever-changing!</a:t>
            </a:r>
            <a:endParaRPr/>
          </a:p>
          <a:p>
            <a:pPr indent="0" lvl="0" marL="0" rtl="0" algn="l">
              <a:spcBef>
                <a:spcPts val="0"/>
              </a:spcBef>
              <a:spcAft>
                <a:spcPts val="0"/>
              </a:spcAft>
              <a:buNone/>
            </a:pPr>
            <a:r>
              <a:rPr lang="en-US"/>
              <a:t>Being able to keep up with mastering all of these tools, and effectively developing and</a:t>
            </a:r>
            <a:endParaRPr/>
          </a:p>
          <a:p>
            <a:pPr indent="0" lvl="0" marL="0" rtl="0" algn="l">
              <a:spcBef>
                <a:spcPts val="0"/>
              </a:spcBef>
              <a:spcAft>
                <a:spcPts val="0"/>
              </a:spcAft>
              <a:buNone/>
            </a:pPr>
            <a:r>
              <a:rPr lang="en-US"/>
              <a:t>deploying cloud-native applications is even harder when the huge scale of enterprise</a:t>
            </a:r>
            <a:endParaRPr/>
          </a:p>
          <a:p>
            <a:pPr indent="0" lvl="0" marL="0" rtl="0" algn="l">
              <a:spcBef>
                <a:spcPts val="0"/>
              </a:spcBef>
              <a:spcAft>
                <a:spcPts val="0"/>
              </a:spcAft>
              <a:buNone/>
            </a:pPr>
            <a:r>
              <a:rPr lang="en-US"/>
              <a:t>applications is taken into account.</a:t>
            </a:r>
            <a:endParaRPr/>
          </a:p>
          <a:p>
            <a:pPr indent="0" lvl="0" marL="0" rtl="0" algn="l">
              <a:spcBef>
                <a:spcPts val="0"/>
              </a:spcBef>
              <a:spcAft>
                <a:spcPts val="0"/>
              </a:spcAft>
              <a:buNone/>
            </a:pPr>
            <a:r>
              <a:rPr lang="en-US"/>
              <a:t>These difficulties combine to result in many struggles and challenges that cloud-native</a:t>
            </a:r>
            <a:endParaRPr/>
          </a:p>
          <a:p>
            <a:pPr indent="0" lvl="0" marL="0" rtl="0" algn="l">
              <a:spcBef>
                <a:spcPts val="0"/>
              </a:spcBef>
              <a:spcAft>
                <a:spcPts val="0"/>
              </a:spcAft>
              <a:buNone/>
            </a:pPr>
            <a:r>
              <a:rPr lang="en-US"/>
              <a:t>engineers now face around security, governance, observability, efficiency, and costs (link to</a:t>
            </a:r>
            <a:endParaRPr/>
          </a:p>
          <a:p>
            <a:pPr indent="0" lvl="0" marL="0" rtl="0" algn="l">
              <a:spcBef>
                <a:spcPts val="0"/>
              </a:spcBef>
              <a:spcAft>
                <a:spcPts val="0"/>
              </a:spcAft>
              <a:buNone/>
            </a:pPr>
            <a:r>
              <a:rPr lang="en-US"/>
              <a:t>struggles article).</a:t>
            </a:r>
            <a:endParaRPr/>
          </a:p>
          <a:p>
            <a:pPr indent="0" lvl="0" marL="0" rtl="0" algn="l">
              <a:spcBef>
                <a:spcPts val="0"/>
              </a:spcBef>
              <a:spcAft>
                <a:spcPts val="0"/>
              </a:spcAft>
              <a:buNone/>
            </a:pPr>
            <a:r>
              <a:rPr lang="en-US"/>
              <a:t>So, how can organisations effectively tackle these challenges and struggles, and at scale? In</a:t>
            </a:r>
            <a:endParaRPr/>
          </a:p>
          <a:p>
            <a:pPr indent="0" lvl="0" marL="0" rtl="0" algn="l">
              <a:spcBef>
                <a:spcPts val="0"/>
              </a:spcBef>
              <a:spcAft>
                <a:spcPts val="0"/>
              </a:spcAft>
              <a:buNone/>
            </a:pPr>
            <a:r>
              <a:rPr lang="en-US"/>
              <a:t>pursuit of creating a solution to this question, the development of concepts such as</a:t>
            </a:r>
            <a:endParaRPr/>
          </a:p>
          <a:p>
            <a:pPr indent="0" lvl="0" marL="0" rtl="0" algn="l">
              <a:spcBef>
                <a:spcPts val="0"/>
              </a:spcBef>
              <a:spcAft>
                <a:spcPts val="0"/>
              </a:spcAft>
              <a:buNone/>
            </a:pPr>
            <a:r>
              <a:rPr lang="en-US"/>
              <a:t>platform engineering and internal developer platforms were formed and have been rising in</a:t>
            </a:r>
            <a:endParaRPr/>
          </a:p>
          <a:p>
            <a:pPr indent="0" lvl="0" marL="0" rtl="0" algn="l">
              <a:spcBef>
                <a:spcPts val="0"/>
              </a:spcBef>
              <a:spcAft>
                <a:spcPts val="0"/>
              </a:spcAft>
              <a:buNone/>
            </a:pPr>
            <a:r>
              <a:rPr lang="en-US"/>
              <a:t>popularity and demand.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4" name="Google Shape;22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need to use frameworks and libraries and be cloud-native….</a:t>
            </a:r>
            <a:endParaRPr/>
          </a:p>
        </p:txBody>
      </p:sp>
      <p:sp>
        <p:nvSpPr>
          <p:cNvPr id="271" name="Google Shape;27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206375" y="228600"/>
            <a:ext cx="6419850" cy="36115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this means for developers is a world of increasing complexity within which they are</a:t>
            </a:r>
            <a:endParaRPr/>
          </a:p>
          <a:p>
            <a:pPr indent="0" lvl="0" marL="0" rtl="0" algn="l">
              <a:spcBef>
                <a:spcPts val="0"/>
              </a:spcBef>
              <a:spcAft>
                <a:spcPts val="0"/>
              </a:spcAft>
              <a:buNone/>
            </a:pPr>
            <a:r>
              <a:rPr lang="en-US"/>
              <a:t>being required to take on even more tasks and responsibilities, increasing their cognitive</a:t>
            </a:r>
            <a:endParaRPr/>
          </a:p>
          <a:p>
            <a:pPr indent="0" lvl="0" marL="0" rtl="0" algn="l">
              <a:spcBef>
                <a:spcPts val="0"/>
              </a:spcBef>
              <a:spcAft>
                <a:spcPts val="0"/>
              </a:spcAft>
              <a:buNone/>
            </a:pPr>
            <a:r>
              <a:rPr lang="en-US"/>
              <a:t>load. &lt;chatty list of problems and new responsibilities – I feel your pain&gt; Like a complaint on</a:t>
            </a:r>
            <a:endParaRPr/>
          </a:p>
          <a:p>
            <a:pPr indent="0" lvl="0" marL="0" rtl="0" algn="l">
              <a:spcBef>
                <a:spcPts val="0"/>
              </a:spcBef>
              <a:spcAft>
                <a:spcPts val="0"/>
              </a:spcAft>
              <a:buNone/>
            </a:pPr>
            <a:r>
              <a:rPr lang="en-US"/>
              <a:t>stack overflow – got to write application need to be able to move it anywhere</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en-US"/>
              <a:t>Database</a:t>
            </a:r>
            <a:endParaRPr/>
          </a:p>
          <a:p>
            <a:pPr indent="-285750" lvl="0" marL="285750" rtl="0" algn="l">
              <a:spcBef>
                <a:spcPts val="0"/>
              </a:spcBef>
              <a:spcAft>
                <a:spcPts val="0"/>
              </a:spcAft>
              <a:buClr>
                <a:schemeClr val="dk1"/>
              </a:buClr>
              <a:buSzPts val="1200"/>
              <a:buFont typeface="Arial"/>
              <a:buChar char="•"/>
            </a:pPr>
            <a:r>
              <a:rPr lang="en-US"/>
              <a:t>Streaming &amp; Messaging</a:t>
            </a:r>
            <a:endParaRPr/>
          </a:p>
          <a:p>
            <a:pPr indent="-285750" lvl="0" marL="285750" rtl="0" algn="l">
              <a:spcBef>
                <a:spcPts val="0"/>
              </a:spcBef>
              <a:spcAft>
                <a:spcPts val="0"/>
              </a:spcAft>
              <a:buClr>
                <a:schemeClr val="dk1"/>
              </a:buClr>
              <a:buSzPts val="1200"/>
              <a:buFont typeface="Arial"/>
              <a:buChar char="•"/>
            </a:pPr>
            <a:r>
              <a:rPr lang="en-US"/>
              <a:t>Application Definition &amp; Image Build</a:t>
            </a:r>
            <a:endParaRPr/>
          </a:p>
          <a:p>
            <a:pPr indent="-285750" lvl="0" marL="285750" rtl="0" algn="l">
              <a:spcBef>
                <a:spcPts val="0"/>
              </a:spcBef>
              <a:spcAft>
                <a:spcPts val="0"/>
              </a:spcAft>
              <a:buClr>
                <a:schemeClr val="dk1"/>
              </a:buClr>
              <a:buSzPts val="1200"/>
              <a:buFont typeface="Arial"/>
              <a:buChar char="•"/>
            </a:pPr>
            <a:r>
              <a:rPr lang="en-US"/>
              <a:t>Continuous Integration &amp; Delivery</a:t>
            </a:r>
            <a:endParaRPr/>
          </a:p>
          <a:p>
            <a:pPr indent="-285750" lvl="0" marL="285750" rtl="0" algn="l">
              <a:spcBef>
                <a:spcPts val="0"/>
              </a:spcBef>
              <a:spcAft>
                <a:spcPts val="0"/>
              </a:spcAft>
              <a:buClr>
                <a:schemeClr val="dk1"/>
              </a:buClr>
              <a:buSzPts val="1200"/>
              <a:buFont typeface="Arial"/>
              <a:buChar char="•"/>
            </a:pPr>
            <a:r>
              <a:rPr lang="en-US"/>
              <a:t>Scheduling &amp; Orchestration</a:t>
            </a:r>
            <a:endParaRPr/>
          </a:p>
          <a:p>
            <a:pPr indent="-285750" lvl="0" marL="285750" rtl="0" algn="l">
              <a:spcBef>
                <a:spcPts val="0"/>
              </a:spcBef>
              <a:spcAft>
                <a:spcPts val="0"/>
              </a:spcAft>
              <a:buClr>
                <a:schemeClr val="dk1"/>
              </a:buClr>
              <a:buSzPts val="1200"/>
              <a:buFont typeface="Arial"/>
              <a:buChar char="•"/>
            </a:pPr>
            <a:r>
              <a:rPr lang="en-US"/>
              <a:t>Coordination &amp; Service Discovery</a:t>
            </a:r>
            <a:endParaRPr/>
          </a:p>
          <a:p>
            <a:pPr indent="-285750" lvl="0" marL="285750" rtl="0" algn="l">
              <a:spcBef>
                <a:spcPts val="0"/>
              </a:spcBef>
              <a:spcAft>
                <a:spcPts val="0"/>
              </a:spcAft>
              <a:buClr>
                <a:schemeClr val="dk1"/>
              </a:buClr>
              <a:buSzPts val="1200"/>
              <a:buFont typeface="Arial"/>
              <a:buChar char="•"/>
            </a:pPr>
            <a:r>
              <a:rPr lang="en-US"/>
              <a:t>Service Proxy</a:t>
            </a:r>
            <a:endParaRPr/>
          </a:p>
          <a:p>
            <a:pPr indent="-285750" lvl="0" marL="285750" rtl="0" algn="l">
              <a:spcBef>
                <a:spcPts val="0"/>
              </a:spcBef>
              <a:spcAft>
                <a:spcPts val="0"/>
              </a:spcAft>
              <a:buClr>
                <a:schemeClr val="dk1"/>
              </a:buClr>
              <a:buSzPts val="1200"/>
              <a:buFont typeface="Arial"/>
              <a:buChar char="•"/>
            </a:pPr>
            <a:r>
              <a:rPr lang="en-US"/>
              <a:t>API Gateway</a:t>
            </a:r>
            <a:endParaRPr/>
          </a:p>
          <a:p>
            <a:pPr indent="-285750" lvl="0" marL="285750" rtl="0" algn="l">
              <a:spcBef>
                <a:spcPts val="0"/>
              </a:spcBef>
              <a:spcAft>
                <a:spcPts val="0"/>
              </a:spcAft>
              <a:buClr>
                <a:schemeClr val="dk1"/>
              </a:buClr>
              <a:buSzPts val="1200"/>
              <a:buFont typeface="Arial"/>
              <a:buChar char="•"/>
            </a:pPr>
            <a:r>
              <a:rPr lang="en-US"/>
              <a:t>Service Mesh</a:t>
            </a:r>
            <a:endParaRPr/>
          </a:p>
          <a:p>
            <a:pPr indent="-285750" lvl="0" marL="285750" rtl="0" algn="l">
              <a:spcBef>
                <a:spcPts val="0"/>
              </a:spcBef>
              <a:spcAft>
                <a:spcPts val="0"/>
              </a:spcAft>
              <a:buClr>
                <a:schemeClr val="dk1"/>
              </a:buClr>
              <a:buSzPts val="1200"/>
              <a:buFont typeface="Arial"/>
              <a:buChar char="•"/>
            </a:pPr>
            <a:r>
              <a:rPr lang="en-US"/>
              <a:t>Automation &amp; Configuration</a:t>
            </a:r>
            <a:endParaRPr/>
          </a:p>
          <a:p>
            <a:pPr indent="-285750" lvl="0" marL="285750" rtl="0" algn="l">
              <a:spcBef>
                <a:spcPts val="0"/>
              </a:spcBef>
              <a:spcAft>
                <a:spcPts val="0"/>
              </a:spcAft>
              <a:buClr>
                <a:schemeClr val="dk1"/>
              </a:buClr>
              <a:buSzPts val="1200"/>
              <a:buFont typeface="Arial"/>
              <a:buChar char="•"/>
            </a:pPr>
            <a:r>
              <a:rPr lang="en-US"/>
              <a:t>Container Registry</a:t>
            </a:r>
            <a:endParaRPr/>
          </a:p>
          <a:p>
            <a:pPr indent="-285750" lvl="0" marL="285750" rtl="0" algn="l">
              <a:spcBef>
                <a:spcPts val="0"/>
              </a:spcBef>
              <a:spcAft>
                <a:spcPts val="0"/>
              </a:spcAft>
              <a:buClr>
                <a:schemeClr val="dk1"/>
              </a:buClr>
              <a:buSzPts val="1200"/>
              <a:buFont typeface="Arial"/>
              <a:buChar char="•"/>
            </a:pPr>
            <a:r>
              <a:rPr lang="en-US"/>
              <a:t>Security &amp; Compliance</a:t>
            </a:r>
            <a:endParaRPr/>
          </a:p>
          <a:p>
            <a:pPr indent="-285750" lvl="0" marL="285750" rtl="0" algn="l">
              <a:spcBef>
                <a:spcPts val="0"/>
              </a:spcBef>
              <a:spcAft>
                <a:spcPts val="0"/>
              </a:spcAft>
              <a:buClr>
                <a:schemeClr val="dk1"/>
              </a:buClr>
              <a:buSzPts val="1200"/>
              <a:buFont typeface="Arial"/>
              <a:buChar char="•"/>
            </a:pPr>
            <a:r>
              <a:rPr lang="en-US"/>
              <a:t>Key Management</a:t>
            </a:r>
            <a:endParaRPr/>
          </a:p>
          <a:p>
            <a:pPr indent="-285750" lvl="0" marL="285750" rtl="0" algn="l">
              <a:spcBef>
                <a:spcPts val="0"/>
              </a:spcBef>
              <a:spcAft>
                <a:spcPts val="0"/>
              </a:spcAft>
              <a:buClr>
                <a:schemeClr val="dk1"/>
              </a:buClr>
              <a:buSzPts val="1200"/>
              <a:buFont typeface="Arial"/>
              <a:buChar char="•"/>
            </a:pPr>
            <a:r>
              <a:rPr lang="en-US"/>
              <a:t>Kubernetes</a:t>
            </a:r>
            <a:endParaRPr/>
          </a:p>
          <a:p>
            <a:pPr indent="-285750" lvl="0" marL="285750" rtl="0" algn="l">
              <a:spcBef>
                <a:spcPts val="0"/>
              </a:spcBef>
              <a:spcAft>
                <a:spcPts val="0"/>
              </a:spcAft>
              <a:buClr>
                <a:schemeClr val="dk1"/>
              </a:buClr>
              <a:buSzPts val="1200"/>
              <a:buFont typeface="Arial"/>
              <a:buChar char="•"/>
            </a:pPr>
            <a:r>
              <a:rPr lang="en-US"/>
              <a:t>Platform Observability &amp; Analysis</a:t>
            </a:r>
            <a:endParaRPr/>
          </a:p>
          <a:p>
            <a:pPr indent="0" lvl="0" marL="0" rtl="0" algn="l">
              <a:spcBef>
                <a:spcPts val="0"/>
              </a:spcBef>
              <a:spcAft>
                <a:spcPts val="0"/>
              </a:spcAft>
              <a:buNone/>
            </a:pPr>
            <a:r>
              <a:t/>
            </a:r>
            <a:endParaRPr/>
          </a:p>
        </p:txBody>
      </p:sp>
      <p:sp>
        <p:nvSpPr>
          <p:cNvPr id="279" name="Google Shape;27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1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Footer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p:nvPr>
            <p:ph idx="2" type="sldImg"/>
          </p:nvPr>
        </p:nvSpPr>
        <p:spPr>
          <a:xfrm>
            <a:off x="206375" y="228600"/>
            <a:ext cx="6419850" cy="36115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en-US"/>
              <a:t>Database</a:t>
            </a:r>
            <a:endParaRPr/>
          </a:p>
          <a:p>
            <a:pPr indent="-285750" lvl="0" marL="285750" rtl="0" algn="l">
              <a:spcBef>
                <a:spcPts val="0"/>
              </a:spcBef>
              <a:spcAft>
                <a:spcPts val="0"/>
              </a:spcAft>
              <a:buClr>
                <a:schemeClr val="dk1"/>
              </a:buClr>
              <a:buSzPts val="1200"/>
              <a:buFont typeface="Arial"/>
              <a:buChar char="•"/>
            </a:pPr>
            <a:r>
              <a:rPr lang="en-US"/>
              <a:t>Streaming &amp; Messaging</a:t>
            </a:r>
            <a:endParaRPr/>
          </a:p>
          <a:p>
            <a:pPr indent="-285750" lvl="0" marL="285750" rtl="0" algn="l">
              <a:spcBef>
                <a:spcPts val="0"/>
              </a:spcBef>
              <a:spcAft>
                <a:spcPts val="0"/>
              </a:spcAft>
              <a:buClr>
                <a:schemeClr val="dk1"/>
              </a:buClr>
              <a:buSzPts val="1200"/>
              <a:buFont typeface="Arial"/>
              <a:buChar char="•"/>
            </a:pPr>
            <a:r>
              <a:rPr lang="en-US"/>
              <a:t>Application Definition &amp; Image Build</a:t>
            </a:r>
            <a:endParaRPr/>
          </a:p>
          <a:p>
            <a:pPr indent="-285750" lvl="0" marL="285750" rtl="0" algn="l">
              <a:spcBef>
                <a:spcPts val="0"/>
              </a:spcBef>
              <a:spcAft>
                <a:spcPts val="0"/>
              </a:spcAft>
              <a:buClr>
                <a:schemeClr val="dk1"/>
              </a:buClr>
              <a:buSzPts val="1200"/>
              <a:buFont typeface="Arial"/>
              <a:buChar char="•"/>
            </a:pPr>
            <a:r>
              <a:rPr lang="en-US"/>
              <a:t>Continuous Integration &amp; Delivery</a:t>
            </a:r>
            <a:endParaRPr/>
          </a:p>
          <a:p>
            <a:pPr indent="-285750" lvl="0" marL="285750" rtl="0" algn="l">
              <a:spcBef>
                <a:spcPts val="0"/>
              </a:spcBef>
              <a:spcAft>
                <a:spcPts val="0"/>
              </a:spcAft>
              <a:buClr>
                <a:schemeClr val="dk1"/>
              </a:buClr>
              <a:buSzPts val="1200"/>
              <a:buFont typeface="Arial"/>
              <a:buChar char="•"/>
            </a:pPr>
            <a:r>
              <a:rPr lang="en-US"/>
              <a:t>Scheduling &amp; Orchestration</a:t>
            </a:r>
            <a:endParaRPr/>
          </a:p>
          <a:p>
            <a:pPr indent="-285750" lvl="0" marL="285750" rtl="0" algn="l">
              <a:spcBef>
                <a:spcPts val="0"/>
              </a:spcBef>
              <a:spcAft>
                <a:spcPts val="0"/>
              </a:spcAft>
              <a:buClr>
                <a:schemeClr val="dk1"/>
              </a:buClr>
              <a:buSzPts val="1200"/>
              <a:buFont typeface="Arial"/>
              <a:buChar char="•"/>
            </a:pPr>
            <a:r>
              <a:rPr lang="en-US"/>
              <a:t>Coordination &amp; Service Discovery</a:t>
            </a:r>
            <a:endParaRPr/>
          </a:p>
          <a:p>
            <a:pPr indent="-285750" lvl="0" marL="285750" rtl="0" algn="l">
              <a:spcBef>
                <a:spcPts val="0"/>
              </a:spcBef>
              <a:spcAft>
                <a:spcPts val="0"/>
              </a:spcAft>
              <a:buClr>
                <a:schemeClr val="dk1"/>
              </a:buClr>
              <a:buSzPts val="1200"/>
              <a:buFont typeface="Arial"/>
              <a:buChar char="•"/>
            </a:pPr>
            <a:r>
              <a:rPr lang="en-US"/>
              <a:t>Service Proxy</a:t>
            </a:r>
            <a:endParaRPr/>
          </a:p>
          <a:p>
            <a:pPr indent="-285750" lvl="0" marL="285750" rtl="0" algn="l">
              <a:spcBef>
                <a:spcPts val="0"/>
              </a:spcBef>
              <a:spcAft>
                <a:spcPts val="0"/>
              </a:spcAft>
              <a:buClr>
                <a:schemeClr val="dk1"/>
              </a:buClr>
              <a:buSzPts val="1200"/>
              <a:buFont typeface="Arial"/>
              <a:buChar char="•"/>
            </a:pPr>
            <a:r>
              <a:rPr lang="en-US"/>
              <a:t>API Gateway</a:t>
            </a:r>
            <a:endParaRPr/>
          </a:p>
          <a:p>
            <a:pPr indent="-285750" lvl="0" marL="285750" rtl="0" algn="l">
              <a:spcBef>
                <a:spcPts val="0"/>
              </a:spcBef>
              <a:spcAft>
                <a:spcPts val="0"/>
              </a:spcAft>
              <a:buClr>
                <a:schemeClr val="dk1"/>
              </a:buClr>
              <a:buSzPts val="1200"/>
              <a:buFont typeface="Arial"/>
              <a:buChar char="•"/>
            </a:pPr>
            <a:r>
              <a:rPr lang="en-US"/>
              <a:t>Service Mesh</a:t>
            </a:r>
            <a:endParaRPr/>
          </a:p>
          <a:p>
            <a:pPr indent="-285750" lvl="0" marL="285750" rtl="0" algn="l">
              <a:spcBef>
                <a:spcPts val="0"/>
              </a:spcBef>
              <a:spcAft>
                <a:spcPts val="0"/>
              </a:spcAft>
              <a:buClr>
                <a:schemeClr val="dk1"/>
              </a:buClr>
              <a:buSzPts val="1200"/>
              <a:buFont typeface="Arial"/>
              <a:buChar char="•"/>
            </a:pPr>
            <a:r>
              <a:rPr lang="en-US"/>
              <a:t>Automation &amp; Configuration</a:t>
            </a:r>
            <a:endParaRPr/>
          </a:p>
          <a:p>
            <a:pPr indent="-285750" lvl="0" marL="285750" rtl="0" algn="l">
              <a:spcBef>
                <a:spcPts val="0"/>
              </a:spcBef>
              <a:spcAft>
                <a:spcPts val="0"/>
              </a:spcAft>
              <a:buClr>
                <a:schemeClr val="dk1"/>
              </a:buClr>
              <a:buSzPts val="1200"/>
              <a:buFont typeface="Arial"/>
              <a:buChar char="•"/>
            </a:pPr>
            <a:r>
              <a:rPr lang="en-US"/>
              <a:t>Container Registry</a:t>
            </a:r>
            <a:endParaRPr/>
          </a:p>
          <a:p>
            <a:pPr indent="-285750" lvl="0" marL="285750" rtl="0" algn="l">
              <a:spcBef>
                <a:spcPts val="0"/>
              </a:spcBef>
              <a:spcAft>
                <a:spcPts val="0"/>
              </a:spcAft>
              <a:buClr>
                <a:schemeClr val="dk1"/>
              </a:buClr>
              <a:buSzPts val="1200"/>
              <a:buFont typeface="Arial"/>
              <a:buChar char="•"/>
            </a:pPr>
            <a:r>
              <a:rPr lang="en-US"/>
              <a:t>Security &amp; Compliance</a:t>
            </a:r>
            <a:endParaRPr/>
          </a:p>
          <a:p>
            <a:pPr indent="-285750" lvl="0" marL="285750" rtl="0" algn="l">
              <a:spcBef>
                <a:spcPts val="0"/>
              </a:spcBef>
              <a:spcAft>
                <a:spcPts val="0"/>
              </a:spcAft>
              <a:buClr>
                <a:schemeClr val="dk1"/>
              </a:buClr>
              <a:buSzPts val="1200"/>
              <a:buFont typeface="Arial"/>
              <a:buChar char="•"/>
            </a:pPr>
            <a:r>
              <a:rPr lang="en-US"/>
              <a:t>Key Management</a:t>
            </a:r>
            <a:endParaRPr/>
          </a:p>
          <a:p>
            <a:pPr indent="-285750" lvl="0" marL="285750" rtl="0" algn="l">
              <a:spcBef>
                <a:spcPts val="0"/>
              </a:spcBef>
              <a:spcAft>
                <a:spcPts val="0"/>
              </a:spcAft>
              <a:buClr>
                <a:schemeClr val="dk1"/>
              </a:buClr>
              <a:buSzPts val="1200"/>
              <a:buFont typeface="Arial"/>
              <a:buChar char="•"/>
            </a:pPr>
            <a:r>
              <a:rPr lang="en-US"/>
              <a:t>Kubernetes</a:t>
            </a:r>
            <a:endParaRPr/>
          </a:p>
          <a:p>
            <a:pPr indent="-285750" lvl="0" marL="285750" rtl="0" algn="l">
              <a:spcBef>
                <a:spcPts val="0"/>
              </a:spcBef>
              <a:spcAft>
                <a:spcPts val="0"/>
              </a:spcAft>
              <a:buClr>
                <a:schemeClr val="dk1"/>
              </a:buClr>
              <a:buSzPts val="1200"/>
              <a:buFont typeface="Arial"/>
              <a:buChar char="•"/>
            </a:pPr>
            <a:r>
              <a:rPr lang="en-US"/>
              <a:t>Platform Observability &amp; Analysis</a:t>
            </a:r>
            <a:endParaRPr/>
          </a:p>
          <a:p>
            <a:pPr indent="0" lvl="0" marL="0" rtl="0" algn="l">
              <a:spcBef>
                <a:spcPts val="0"/>
              </a:spcBef>
              <a:spcAft>
                <a:spcPts val="0"/>
              </a:spcAft>
              <a:buNone/>
            </a:pPr>
            <a:r>
              <a:t/>
            </a:r>
            <a:endParaRPr/>
          </a:p>
        </p:txBody>
      </p:sp>
      <p:sp>
        <p:nvSpPr>
          <p:cNvPr id="290" name="Google Shape;29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Footer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CI/CD Tooling</a:t>
            </a:r>
            <a:endParaRPr/>
          </a:p>
          <a:p>
            <a:pPr indent="0" lvl="0" marL="0" rtl="0" algn="l">
              <a:spcBef>
                <a:spcPts val="0"/>
              </a:spcBef>
              <a:spcAft>
                <a:spcPts val="0"/>
              </a:spcAft>
              <a:buNone/>
            </a:pPr>
            <a:r>
              <a:rPr lang="en-US"/>
              <a:t>Steep learning curve, time to learn</a:t>
            </a:r>
            <a:endParaRPr/>
          </a:p>
          <a:p>
            <a:pPr indent="0" lvl="0" marL="0" rtl="0" algn="l">
              <a:spcBef>
                <a:spcPts val="0"/>
              </a:spcBef>
              <a:spcAft>
                <a:spcPts val="0"/>
              </a:spcAft>
              <a:buNone/>
            </a:pPr>
            <a:r>
              <a:rPr lang="en-US"/>
              <a:t>OSS community – standards </a:t>
            </a:r>
            <a:endParaRPr/>
          </a:p>
          <a:p>
            <a:pPr indent="0" lvl="0" marL="0" rtl="0" algn="l">
              <a:spcBef>
                <a:spcPts val="0"/>
              </a:spcBef>
              <a:spcAft>
                <a:spcPts val="0"/>
              </a:spcAft>
              <a:buNone/>
            </a:pPr>
            <a:r>
              <a:rPr lang="en-US"/>
              <a:t>Observability in remote, distributed systems</a:t>
            </a:r>
            <a:endParaRPr/>
          </a:p>
        </p:txBody>
      </p:sp>
      <p:sp>
        <p:nvSpPr>
          <p:cNvPr id="311" name="Google Shape;31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Container management…</a:t>
            </a:r>
            <a:endParaRPr/>
          </a:p>
          <a:p>
            <a:pPr indent="0" lvl="0" marL="0" rtl="0" algn="l">
              <a:spcBef>
                <a:spcPts val="0"/>
              </a:spcBef>
              <a:spcAft>
                <a:spcPts val="0"/>
              </a:spcAft>
              <a:buNone/>
            </a:pPr>
            <a:r>
              <a:rPr lang="en-US"/>
              <a:t>Includes cost but also ownership – now working as devops teams rather than separate ops</a:t>
            </a:r>
            <a:endParaRPr/>
          </a:p>
          <a:p>
            <a:pPr indent="0" lvl="0" marL="0" rtl="0" algn="l">
              <a:spcBef>
                <a:spcPts val="0"/>
              </a:spcBef>
              <a:spcAft>
                <a:spcPts val="0"/>
              </a:spcAft>
              <a:buNone/>
            </a:pPr>
            <a:r>
              <a:rPr lang="en-US"/>
              <a:t>(more work)</a:t>
            </a:r>
            <a:endParaRPr/>
          </a:p>
          <a:p>
            <a:pPr indent="0" lvl="0" marL="0" rtl="0" algn="l">
              <a:spcBef>
                <a:spcPts val="0"/>
              </a:spcBef>
              <a:spcAft>
                <a:spcPts val="0"/>
              </a:spcAft>
              <a:buNone/>
            </a:pPr>
            <a:r>
              <a:rPr lang="en-US"/>
              <a:t>Resiliency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Can’t even write application – can't do what they love</a:t>
            </a:r>
            <a:endParaRPr/>
          </a:p>
          <a:p>
            <a:pPr indent="0" lvl="0" marL="0" rtl="0" algn="l">
              <a:spcBef>
                <a:spcPts val="0"/>
              </a:spcBef>
              <a:spcAft>
                <a:spcPts val="0"/>
              </a:spcAft>
              <a:buNone/>
            </a:pPr>
            <a:r>
              <a:rPr lang="en-US"/>
              <a:t>Utilising cloud native infrastructure offers the opportunity to take advantage of increased</a:t>
            </a:r>
            <a:endParaRPr/>
          </a:p>
          <a:p>
            <a:pPr indent="0" lvl="0" marL="0" rtl="0" algn="l">
              <a:spcBef>
                <a:spcPts val="0"/>
              </a:spcBef>
              <a:spcAft>
                <a:spcPts val="0"/>
              </a:spcAft>
              <a:buNone/>
            </a:pPr>
            <a:r>
              <a:rPr lang="en-US"/>
              <a:t>portability and flexibility in our applications. It allows us to develop applications that utilise</a:t>
            </a:r>
            <a:endParaRPr/>
          </a:p>
          <a:p>
            <a:pPr indent="0" lvl="0" marL="0" rtl="0" algn="l">
              <a:spcBef>
                <a:spcPts val="0"/>
              </a:spcBef>
              <a:spcAft>
                <a:spcPts val="0"/>
              </a:spcAft>
              <a:buNone/>
            </a:pPr>
            <a:r>
              <a:rPr lang="en-US"/>
              <a:t>containers and can be deployed to any cloud platform, be it public, private or hybrid cloud,</a:t>
            </a:r>
            <a:endParaRPr/>
          </a:p>
          <a:p>
            <a:pPr indent="0" lvl="0" marL="0" rtl="0" algn="l">
              <a:spcBef>
                <a:spcPts val="0"/>
              </a:spcBef>
              <a:spcAft>
                <a:spcPts val="0"/>
              </a:spcAft>
              <a:buNone/>
            </a:pPr>
            <a:r>
              <a:rPr lang="en-US"/>
              <a:t>with an abundance of different tools and technologies, in servers available across the world.</a:t>
            </a:r>
            <a:endParaRPr/>
          </a:p>
          <a:p>
            <a:pPr indent="0" lvl="0" marL="0" rtl="0" algn="l">
              <a:spcBef>
                <a:spcPts val="0"/>
              </a:spcBef>
              <a:spcAft>
                <a:spcPts val="0"/>
              </a:spcAft>
              <a:buNone/>
            </a:pPr>
            <a:r>
              <a:rPr lang="en-US"/>
              <a:t>However, as well as offering portability, this cloud-native infrastructure offers a wide array</a:t>
            </a:r>
            <a:endParaRPr/>
          </a:p>
          <a:p>
            <a:pPr indent="0" lvl="0" marL="0" rtl="0" algn="l">
              <a:spcBef>
                <a:spcPts val="0"/>
              </a:spcBef>
              <a:spcAft>
                <a:spcPts val="0"/>
              </a:spcAft>
              <a:buNone/>
            </a:pPr>
            <a:r>
              <a:rPr lang="en-US"/>
              <a:t>of choice for developers – i.e. which tools we want to use, how we configure our</a:t>
            </a:r>
            <a:endParaRPr/>
          </a:p>
          <a:p>
            <a:pPr indent="0" lvl="0" marL="0" rtl="0" algn="l">
              <a:spcBef>
                <a:spcPts val="0"/>
              </a:spcBef>
              <a:spcAft>
                <a:spcPts val="0"/>
              </a:spcAft>
              <a:buNone/>
            </a:pPr>
            <a:r>
              <a:rPr lang="en-US"/>
              <a:t>environments, how we build our applications, etc.. This raises the challenge of ensuring</a:t>
            </a:r>
            <a:endParaRPr/>
          </a:p>
          <a:p>
            <a:pPr indent="0" lvl="0" marL="0" rtl="0" algn="l">
              <a:spcBef>
                <a:spcPts val="0"/>
              </a:spcBef>
              <a:spcAft>
                <a:spcPts val="0"/>
              </a:spcAft>
              <a:buNone/>
            </a:pPr>
            <a:r>
              <a:rPr lang="en-US"/>
              <a:t>consistency and adhering to best practices whilst still taking advantage of this flexibility and</a:t>
            </a:r>
            <a:endParaRPr/>
          </a:p>
          <a:p>
            <a:pPr indent="0" lvl="0" marL="0" rtl="0" algn="l">
              <a:spcBef>
                <a:spcPts val="0"/>
              </a:spcBef>
              <a:spcAft>
                <a:spcPts val="0"/>
              </a:spcAft>
              <a:buNone/>
            </a:pPr>
            <a:r>
              <a:rPr lang="en-US"/>
              <a:t>portability.</a:t>
            </a:r>
            <a:endParaRPr/>
          </a:p>
          <a:p>
            <a:pPr indent="0" lvl="0" marL="0" rtl="0" algn="l">
              <a:spcBef>
                <a:spcPts val="0"/>
              </a:spcBef>
              <a:spcAft>
                <a:spcPts val="0"/>
              </a:spcAft>
              <a:buNone/>
            </a:pPr>
            <a:r>
              <a:rPr lang="en-US"/>
              <a:t>This is where recent innovations within technologies that leverage and build upon cloud</a:t>
            </a:r>
            <a:endParaRPr/>
          </a:p>
          <a:p>
            <a:pPr indent="0" lvl="0" marL="0" rtl="0" algn="l">
              <a:spcBef>
                <a:spcPts val="0"/>
              </a:spcBef>
              <a:spcAft>
                <a:spcPts val="0"/>
              </a:spcAft>
              <a:buNone/>
            </a:pPr>
            <a:r>
              <a:rPr lang="en-US"/>
              <a:t>native tools such as Docker and Kubernetes, can help developers with this challenge. This</a:t>
            </a:r>
            <a:endParaRPr/>
          </a:p>
          <a:p>
            <a:pPr indent="0" lvl="0" marL="0" rtl="0" algn="l">
              <a:spcBef>
                <a:spcPts val="0"/>
              </a:spcBef>
              <a:spcAft>
                <a:spcPts val="0"/>
              </a:spcAft>
              <a:buNone/>
            </a:pPr>
            <a:r>
              <a:rPr lang="en-US"/>
              <a:t>includes projects such as Kubernetes Operators and Cloud Native Buildpacks.</a:t>
            </a:r>
            <a:endParaRPr/>
          </a:p>
          <a:p>
            <a:pPr indent="0" lvl="0" marL="0" rtl="0" algn="l">
              <a:spcBef>
                <a:spcPts val="0"/>
              </a:spcBef>
              <a:spcAft>
                <a:spcPts val="0"/>
              </a:spcAft>
              <a:buNone/>
            </a:pPr>
            <a:r>
              <a:rPr lang="en-US"/>
              <a:t>Kubernetes Operators provide an easy way to automate the management and updating of</a:t>
            </a:r>
            <a:endParaRPr/>
          </a:p>
          <a:p>
            <a:pPr indent="0" lvl="0" marL="0" rtl="0" algn="l">
              <a:spcBef>
                <a:spcPts val="0"/>
              </a:spcBef>
              <a:spcAft>
                <a:spcPts val="0"/>
              </a:spcAft>
              <a:buNone/>
            </a:pPr>
            <a:r>
              <a:rPr lang="en-US"/>
              <a:t>applications by abstracting away some of the details of cloud application management.</a:t>
            </a:r>
            <a:endParaRPr/>
          </a:p>
          <a:p>
            <a:pPr indent="0" lvl="0" marL="0" rtl="0" algn="l">
              <a:spcBef>
                <a:spcPts val="0"/>
              </a:spcBef>
              <a:spcAft>
                <a:spcPts val="0"/>
              </a:spcAft>
              <a:buNone/>
            </a:pPr>
            <a:r>
              <a:rPr lang="en-US"/>
              <a:t>Essentially, it is a method of packaging, deploying and managing an application running in</a:t>
            </a:r>
            <a:endParaRPr/>
          </a:p>
          <a:p>
            <a:pPr indent="0" lvl="0" marL="0" rtl="0" algn="l">
              <a:spcBef>
                <a:spcPts val="0"/>
              </a:spcBef>
              <a:spcAft>
                <a:spcPts val="0"/>
              </a:spcAft>
              <a:buNone/>
            </a:pPr>
            <a:r>
              <a:rPr lang="en-US"/>
              <a:t>Kubernetes. Kubernetes Operators remove difficult and tedious manual application</a:t>
            </a:r>
            <a:endParaRPr/>
          </a:p>
          <a:p>
            <a:pPr indent="0" lvl="0" marL="0" rtl="0" algn="l">
              <a:spcBef>
                <a:spcPts val="0"/>
              </a:spcBef>
              <a:spcAft>
                <a:spcPts val="0"/>
              </a:spcAft>
              <a:buNone/>
            </a:pPr>
            <a:r>
              <a:rPr lang="en-US"/>
              <a:t>management tasks and make these processes scalable, repeatable, and standardized. Thus,</a:t>
            </a:r>
            <a:endParaRPr/>
          </a:p>
          <a:p>
            <a:pPr indent="0" lvl="0" marL="0" rtl="0" algn="l">
              <a:spcBef>
                <a:spcPts val="0"/>
              </a:spcBef>
              <a:spcAft>
                <a:spcPts val="0"/>
              </a:spcAft>
              <a:buNone/>
            </a:pPr>
            <a:r>
              <a:rPr lang="en-US"/>
              <a:t>Kubernetes Operators are able to deliver a consistent (NoOps) deployment experience for</a:t>
            </a:r>
            <a:endParaRPr/>
          </a:p>
          <a:p>
            <a:pPr indent="0" lvl="0" marL="0" rtl="0" algn="l">
              <a:spcBef>
                <a:spcPts val="0"/>
              </a:spcBef>
              <a:spcAft>
                <a:spcPts val="0"/>
              </a:spcAft>
              <a:buNone/>
            </a:pPr>
            <a:r>
              <a:rPr lang="en-US"/>
              <a:t>developers, codifying and packaging best practices and business workflows in a uniform way</a:t>
            </a:r>
            <a:endParaRPr/>
          </a:p>
          <a:p>
            <a:pPr indent="0" lvl="0" marL="0" rtl="0" algn="l">
              <a:spcBef>
                <a:spcPts val="0"/>
              </a:spcBef>
              <a:spcAft>
                <a:spcPts val="0"/>
              </a:spcAft>
              <a:buNone/>
            </a:pPr>
            <a:r>
              <a:rPr lang="en-US"/>
              <a:t>that can be used across hybrid cloud platforms.</a:t>
            </a:r>
            <a:endParaRPr/>
          </a:p>
          <a:p>
            <a:pPr indent="0" lvl="0" marL="0" rtl="0" algn="l">
              <a:spcBef>
                <a:spcPts val="0"/>
              </a:spcBef>
              <a:spcAft>
                <a:spcPts val="0"/>
              </a:spcAft>
              <a:buNone/>
            </a:pPr>
            <a:r>
              <a:rPr lang="en-US"/>
              <a:t>To see for yourself how Operators work and how they could potentially help your</a:t>
            </a:r>
            <a:endParaRPr/>
          </a:p>
          <a:p>
            <a:pPr indent="0" lvl="0" marL="0" rtl="0" algn="l">
              <a:spcBef>
                <a:spcPts val="0"/>
              </a:spcBef>
              <a:spcAft>
                <a:spcPts val="0"/>
              </a:spcAft>
              <a:buNone/>
            </a:pPr>
            <a:r>
              <a:rPr lang="en-US"/>
              <a:t>development team to enable consistency at scale, whilst still taking advantage of portability</a:t>
            </a:r>
            <a:endParaRPr/>
          </a:p>
          <a:p>
            <a:pPr indent="0" lvl="0" marL="0" rtl="0" algn="l">
              <a:spcBef>
                <a:spcPts val="0"/>
              </a:spcBef>
              <a:spcAft>
                <a:spcPts val="0"/>
              </a:spcAft>
              <a:buNone/>
            </a:pPr>
            <a:r>
              <a:rPr lang="en-US"/>
              <a:t>and flexibility, check out this interactive guide which showcases the Open Liberty Operator:</a:t>
            </a:r>
            <a:endParaRPr/>
          </a:p>
          <a:p>
            <a:pPr indent="0" lvl="0" marL="0" rtl="0" algn="l">
              <a:spcBef>
                <a:spcPts val="0"/>
              </a:spcBef>
              <a:spcAft>
                <a:spcPts val="0"/>
              </a:spcAft>
              <a:buNone/>
            </a:pPr>
            <a:r>
              <a:rPr lang="en-US"/>
              <a:t>https://openliberty.io/guides/openliberty-operator-intro.html.</a:t>
            </a:r>
            <a:endParaRPr/>
          </a:p>
          <a:p>
            <a:pPr indent="0" lvl="0" marL="0" rtl="0" algn="l">
              <a:spcBef>
                <a:spcPts val="0"/>
              </a:spcBef>
              <a:spcAft>
                <a:spcPts val="0"/>
              </a:spcAft>
              <a:buNone/>
            </a:pPr>
            <a:r>
              <a:rPr lang="en-US"/>
              <a:t>Cloud Native Buildpacks (https://openliberty.io/blog/2022/04/01/cloud-native-liberty-</a:t>
            </a:r>
            <a:endParaRPr/>
          </a:p>
          <a:p>
            <a:pPr indent="0" lvl="0" marL="0" rtl="0" algn="l">
              <a:spcBef>
                <a:spcPts val="0"/>
              </a:spcBef>
              <a:spcAft>
                <a:spcPts val="0"/>
              </a:spcAft>
              <a:buNone/>
            </a:pPr>
            <a:r>
              <a:rPr lang="en-US"/>
              <a:t>buildpack.html) are another recent OSS innovation, gaining wider adoption and popularity</a:t>
            </a:r>
            <a:endParaRPr/>
          </a:p>
          <a:p>
            <a:pPr indent="0" lvl="0" marL="0" rtl="0" algn="l">
              <a:spcBef>
                <a:spcPts val="0"/>
              </a:spcBef>
              <a:spcAft>
                <a:spcPts val="0"/>
              </a:spcAft>
              <a:buNone/>
            </a:pPr>
            <a:r>
              <a:rPr lang="en-US"/>
              <a:t>as a solution to this challenge. The Cloud Native Buildpacks project was donated to the</a:t>
            </a:r>
            <a:endParaRPr/>
          </a:p>
          <a:p>
            <a:pPr indent="0" lvl="0" marL="0" rtl="0" algn="l">
              <a:spcBef>
                <a:spcPts val="0"/>
              </a:spcBef>
              <a:spcAft>
                <a:spcPts val="0"/>
              </a:spcAft>
              <a:buNone/>
            </a:pPr>
            <a:r>
              <a:rPr lang="en-US"/>
              <a:t>Cloud Native Computing Foundation in 2018 and builds upon the concept and technology of</a:t>
            </a:r>
            <a:endParaRPr/>
          </a:p>
          <a:p>
            <a:pPr indent="0" lvl="0" marL="0" rtl="0" algn="l">
              <a:spcBef>
                <a:spcPts val="0"/>
              </a:spcBef>
              <a:spcAft>
                <a:spcPts val="0"/>
              </a:spcAft>
              <a:buNone/>
            </a:pPr>
            <a:r>
              <a:rPr lang="en-US"/>
              <a:t>buildpacks. A buildpack is a set of executables that inspects your application source code</a:t>
            </a:r>
            <a:endParaRPr/>
          </a:p>
          <a:p>
            <a:pPr indent="0" lvl="0" marL="0" rtl="0" algn="l">
              <a:spcBef>
                <a:spcPts val="0"/>
              </a:spcBef>
              <a:spcAft>
                <a:spcPts val="0"/>
              </a:spcAft>
              <a:buNone/>
            </a:pPr>
            <a:r>
              <a:rPr lang="en-US"/>
              <a:t>and creates a plan to build your application. Paketo buildpacks implement the Cloud Native</a:t>
            </a:r>
            <a:endParaRPr/>
          </a:p>
          <a:p>
            <a:pPr indent="0" lvl="0" marL="0" rtl="0" algn="l">
              <a:spcBef>
                <a:spcPts val="0"/>
              </a:spcBef>
              <a:spcAft>
                <a:spcPts val="0"/>
              </a:spcAft>
              <a:buNone/>
            </a:pPr>
            <a:r>
              <a:rPr lang="en-US"/>
              <a:t>Computing Foundation buildpack specification to provide toolkits and workflows for</a:t>
            </a:r>
            <a:endParaRPr/>
          </a:p>
          <a:p>
            <a:pPr indent="0" lvl="0" marL="0" rtl="0" algn="l">
              <a:spcBef>
                <a:spcPts val="0"/>
              </a:spcBef>
              <a:spcAft>
                <a:spcPts val="0"/>
              </a:spcAft>
              <a:buNone/>
            </a:pPr>
            <a:r>
              <a:rPr lang="en-US"/>
              <a:t>building reproducible container images from source code. Hence providing another manner</a:t>
            </a:r>
            <a:endParaRPr/>
          </a:p>
          <a:p>
            <a:pPr indent="0" lvl="0" marL="0" rtl="0" algn="l">
              <a:spcBef>
                <a:spcPts val="0"/>
              </a:spcBef>
              <a:spcAft>
                <a:spcPts val="0"/>
              </a:spcAft>
              <a:buNone/>
            </a:pPr>
            <a:r>
              <a:rPr lang="en-US"/>
              <a:t>through which to gain consistency and reproducibility whilst still retaining flexibility and</a:t>
            </a:r>
            <a:endParaRPr/>
          </a:p>
          <a:p>
            <a:pPr indent="0" lvl="0" marL="0" rtl="0" algn="l">
              <a:spcBef>
                <a:spcPts val="0"/>
              </a:spcBef>
              <a:spcAft>
                <a:spcPts val="0"/>
              </a:spcAft>
              <a:buNone/>
            </a:pPr>
            <a:r>
              <a:rPr lang="en-US"/>
              <a:t>portability. To delve deeper into the concepts of Cloud Native Buildpacks, visit our IBM</a:t>
            </a:r>
            <a:endParaRPr/>
          </a:p>
          <a:p>
            <a:pPr indent="0" lvl="0" marL="0" rtl="0" algn="l">
              <a:spcBef>
                <a:spcPts val="0"/>
              </a:spcBef>
              <a:spcAft>
                <a:spcPts val="0"/>
              </a:spcAft>
              <a:buNone/>
            </a:pPr>
            <a:r>
              <a:rPr lang="en-US"/>
              <a:t>article &lt;LINK&gt; or alternatively, to get hands on with this technology, check out the Paketo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5" name="Google Shape;3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Compliance</a:t>
            </a:r>
            <a:r>
              <a:rPr lang="en-US"/>
              <a:t> </a:t>
            </a:r>
            <a:br>
              <a:rPr lang="en-US"/>
            </a:br>
            <a:r>
              <a:rPr lang="en-US"/>
              <a:t>When an organisation has created a product and they want to sell it to a large enterprise, it requires compliance certifications before they hit GA or sell a product to a specific market segment or geography. For instance, this could be the PRA and FCA in the financial domain, or The Data Protection Act for healthcare.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SBOMs</a:t>
            </a:r>
            <a:r>
              <a:rPr lang="en-US"/>
              <a:t> 🡪 software bill of materials (what’s in your application? Licensing? OSS? Vulnerabilities?)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Vulnerabilities</a:t>
            </a:r>
            <a:br>
              <a:rPr lang="en-US"/>
            </a:br>
            <a:r>
              <a:rPr lang="en-US"/>
              <a:t>While performing image scans to check for known vulnerabilities in operating systems and language packages remains a cornerstone of image security, it is only part of a larger set of security initiatives you need to employ to protect your environments. Understanding the risks at each stage of a container’s lifecycle will inform decisions around image infrastructure and handling to enhance and maintain your organization’s security posture.</a:t>
            </a:r>
            <a:endParaRPr/>
          </a:p>
          <a:p>
            <a:pPr indent="0" lvl="0" marL="0" marR="0" rtl="0" algn="l">
              <a:lnSpc>
                <a:spcPct val="100000"/>
              </a:lnSpc>
              <a:spcBef>
                <a:spcPts val="0"/>
              </a:spcBef>
              <a:spcAft>
                <a:spcPts val="0"/>
              </a:spcAft>
              <a:buClr>
                <a:schemeClr val="dk1"/>
              </a:buClr>
              <a:buSzPts val="1200"/>
              <a:buFont typeface="Calibri"/>
              <a:buNone/>
            </a:pPr>
            <a:r>
              <a:rPr lang="en-US"/>
              <a:t>Need to worry about </a:t>
            </a:r>
            <a:r>
              <a:rPr b="0" lang="en-US"/>
              <a:t>Remove Exploitable and Non-Essential Software (</a:t>
            </a:r>
            <a:r>
              <a:rPr lang="en-US"/>
              <a:t>Keeping the image as minimal as possible has the added bonus of reducing the probability of encountering zero-day vulnerabilities – i.e. do you need a package manager? Or debuggers in production environments? Etc)</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Authentication/Authorization</a:t>
            </a:r>
            <a:br>
              <a:rPr lang="en-US"/>
            </a:br>
            <a:r>
              <a:rPr lang="en-US"/>
              <a:t>RBAC – Role based access control</a:t>
            </a:r>
            <a:br>
              <a:rPr lang="en-US"/>
            </a:br>
            <a:r>
              <a:rPr lang="en-US"/>
              <a:t>OIDC - OpenID Connect (OIDC</a:t>
            </a:r>
            <a:r>
              <a:rPr b="0" lang="en-US"/>
              <a:t>) is an identity layer built on top of the OAuth 2.0 framework. It allows </a:t>
            </a:r>
            <a:r>
              <a:rPr lang="en-US"/>
              <a:t>third-party applications to verify the identity of the end-user and to obtain basic user profile information.</a:t>
            </a:r>
            <a:endParaRPr/>
          </a:p>
          <a:p>
            <a:pPr indent="0" lvl="0" marL="0" rtl="0" algn="l">
              <a:spcBef>
                <a:spcPts val="0"/>
              </a:spcBef>
              <a:spcAft>
                <a:spcPts val="0"/>
              </a:spcAft>
              <a:buNone/>
            </a:pPr>
            <a:r>
              <a:t/>
            </a:r>
            <a:endParaRPr/>
          </a:p>
        </p:txBody>
      </p:sp>
      <p:sp>
        <p:nvSpPr>
          <p:cNvPr id="338" name="Google Shape;33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 February 13:30 - 17:00 Room 26</a:t>
            </a:r>
            <a:endParaRPr/>
          </a:p>
          <a:p>
            <a:pPr indent="0" lvl="0" marL="0" rtl="0" algn="l">
              <a:spcBef>
                <a:spcPts val="0"/>
              </a:spcBef>
              <a:spcAft>
                <a:spcPts val="0"/>
              </a:spcAft>
              <a:buNone/>
            </a:pPr>
            <a:r>
              <a:rPr lang="en-US"/>
              <a:t>(3.5 hours)</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will likely drown in scripts and subsequently maintenance costs. You might say today you’ll just hire more DevOps but this doesn’t scale.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 matter how hard you try, you’ll not reach the degree of automation possible because you don’t have the necessary scale.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have a key-person dependency. Any maintenance update depends on someone who knows exactly what config to change in what file. This works great the first year. But the average time in a job in our industry is 1.4 years.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Everytime a dev needs a new environment they have to interrupt a colleague in ops  and wait for its creation. In the most extreme example we’ve seen in an automotive company this took 3 months per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an environment is blocked with testing, it's blocked. If you need to ship something you can’t, and if you have to run a hotfix your team is out of the game entirely.</a:t>
            </a:r>
            <a:endParaRPr/>
          </a:p>
        </p:txBody>
      </p:sp>
      <p:sp>
        <p:nvSpPr>
          <p:cNvPr id="350" name="Google Shape;35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ways in which we design, develop, deploy and monitor our enterprise applications has</a:t>
            </a:r>
            <a:endParaRPr/>
          </a:p>
          <a:p>
            <a:pPr indent="0" lvl="0" marL="0" rtl="0" algn="l">
              <a:spcBef>
                <a:spcPts val="0"/>
              </a:spcBef>
              <a:spcAft>
                <a:spcPts val="0"/>
              </a:spcAft>
              <a:buNone/>
            </a:pPr>
            <a:r>
              <a:rPr lang="en-US"/>
              <a:t>changed dramatically over the last decade or so. Where we once had monolithic</a:t>
            </a:r>
            <a:endParaRPr/>
          </a:p>
          <a:p>
            <a:pPr indent="0" lvl="0" marL="0" rtl="0" algn="l">
              <a:spcBef>
                <a:spcPts val="0"/>
              </a:spcBef>
              <a:spcAft>
                <a:spcPts val="0"/>
              </a:spcAft>
              <a:buNone/>
            </a:pPr>
            <a:r>
              <a:rPr lang="en-US"/>
              <a:t>applications developed by dedicated development teams and deployed by dedicated</a:t>
            </a:r>
            <a:endParaRPr/>
          </a:p>
          <a:p>
            <a:pPr indent="0" lvl="0" marL="0" rtl="0" algn="l">
              <a:spcBef>
                <a:spcPts val="0"/>
              </a:spcBef>
              <a:spcAft>
                <a:spcPts val="0"/>
              </a:spcAft>
              <a:buNone/>
            </a:pPr>
            <a:r>
              <a:rPr lang="en-US"/>
              <a:t>operations teams in on-prem environments, we now have the chaos and complexity of</a:t>
            </a:r>
            <a:endParaRPr/>
          </a:p>
          <a:p>
            <a:pPr indent="0" lvl="0" marL="0" rtl="0" algn="l">
              <a:spcBef>
                <a:spcPts val="0"/>
              </a:spcBef>
              <a:spcAft>
                <a:spcPts val="0"/>
              </a:spcAft>
              <a:buNone/>
            </a:pPr>
            <a:r>
              <a:rPr lang="en-US"/>
              <a:t>DevOps, microservices, containerization, continuous delivery, hybrid cloud architecture and</a:t>
            </a:r>
            <a:endParaRPr/>
          </a:p>
          <a:p>
            <a:pPr indent="0" lvl="0" marL="0" rtl="0" algn="l">
              <a:spcBef>
                <a:spcPts val="0"/>
              </a:spcBef>
              <a:spcAft>
                <a:spcPts val="0"/>
              </a:spcAft>
              <a:buNone/>
            </a:pPr>
            <a:r>
              <a:rPr lang="en-US"/>
              <a:t>the plethora of tools and technologies available.</a:t>
            </a:r>
            <a:endParaRPr/>
          </a:p>
        </p:txBody>
      </p:sp>
      <p:sp>
        <p:nvSpPr>
          <p:cNvPr id="359" name="Google Shape;35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Salesforce’s Mulesoft Study (April 2022)</a:t>
            </a:r>
            <a:endParaRPr/>
          </a:p>
          <a:p>
            <a:pPr indent="0" lvl="0" marL="0" rtl="0" algn="l">
              <a:spcBef>
                <a:spcPts val="0"/>
              </a:spcBef>
              <a:spcAft>
                <a:spcPts val="0"/>
              </a:spcAft>
              <a:buNone/>
            </a:pPr>
            <a:r>
              <a:rPr b="0" i="0" lang="en-US">
                <a:solidFill>
                  <a:srgbClr val="080707"/>
                </a:solidFill>
                <a:latin typeface="Arial"/>
                <a:ea typeface="Arial"/>
                <a:cs typeface="Arial"/>
                <a:sym typeface="Arial"/>
              </a:rPr>
              <a:t>The survey results reveal challenges organizations face retaining and attracting skilled developers as they look to accelerate digital transformation efforts.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responses highlight the divide, with 41.8% of respondents saying yes to operations tasks, 42.1% saying no, and 16.1% being indifferent.</a:t>
            </a:r>
            <a:endParaRPr/>
          </a:p>
          <a:p>
            <a:pPr indent="0" lvl="0" marL="0" rtl="0" algn="l">
              <a:spcBef>
                <a:spcPts val="0"/>
              </a:spcBef>
              <a:spcAft>
                <a:spcPts val="0"/>
              </a:spcAft>
              <a:buNone/>
            </a:pPr>
            <a:r>
              <a:rPr lang="en-US"/>
              <a:t>As it turns out, developers tend to steer clear of infrastructure and operations, which is not very positive for the success of DevOps. </a:t>
            </a:r>
            <a:endParaRPr/>
          </a:p>
          <a:p>
            <a:pPr indent="0" lvl="0" marL="0" rtl="0" algn="l">
              <a:spcBef>
                <a:spcPts val="0"/>
              </a:spcBef>
              <a:spcAft>
                <a:spcPts val="0"/>
              </a:spcAft>
              <a:buNone/>
            </a:pPr>
            <a:r>
              <a:rPr lang="en-US"/>
              <a:t>The consequence is that </a:t>
            </a:r>
            <a:r>
              <a:rPr b="1" lang="en-US"/>
              <a:t>platform engineering</a:t>
            </a:r>
            <a:r>
              <a:rPr lang="en-US"/>
              <a:t> has become increasingly popular in response to this trend.</a:t>
            </a:r>
            <a:endParaRPr/>
          </a:p>
          <a:p>
            <a:pPr indent="0" lvl="0" marL="0" rtl="0" algn="l">
              <a:spcBef>
                <a:spcPts val="0"/>
              </a:spcBef>
              <a:spcAft>
                <a:spcPts val="0"/>
              </a:spcAft>
              <a:buNone/>
            </a:pPr>
            <a:r>
              <a:t/>
            </a:r>
            <a:endParaRPr/>
          </a:p>
        </p:txBody>
      </p:sp>
      <p:sp>
        <p:nvSpPr>
          <p:cNvPr id="366" name="Google Shape;36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21b3864be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321b3864be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Where to start?</a:t>
            </a:r>
            <a:br>
              <a:rPr lang="en-US"/>
            </a:br>
            <a:r>
              <a:rPr lang="en-US"/>
              <a:t>It will be related to be seated behind a control pane:</a:t>
            </a:r>
            <a:endParaRPr/>
          </a:p>
          <a:p>
            <a:pPr indent="-317500" lvl="0" marL="457200" rtl="0" algn="l">
              <a:spcBef>
                <a:spcPts val="0"/>
              </a:spcBef>
              <a:spcAft>
                <a:spcPts val="0"/>
              </a:spcAft>
              <a:buSzPts val="1400"/>
              <a:buChar char="●"/>
            </a:pPr>
            <a:r>
              <a:rPr lang="en-US"/>
              <a:t>Abstraction layer</a:t>
            </a:r>
            <a:endParaRPr/>
          </a:p>
          <a:p>
            <a:pPr indent="-317500" lvl="0" marL="457200" rtl="0" algn="l">
              <a:spcBef>
                <a:spcPts val="0"/>
              </a:spcBef>
              <a:spcAft>
                <a:spcPts val="0"/>
              </a:spcAft>
              <a:buSzPts val="1400"/>
              <a:buChar char="●"/>
            </a:pPr>
            <a:r>
              <a:rPr lang="en-US"/>
              <a:t>Still some knowledge required ⇒ no silver bullet</a:t>
            </a:r>
            <a:endParaRPr/>
          </a:p>
          <a:p>
            <a:pPr indent="-317500" lvl="0" marL="457200" rtl="0" algn="l">
              <a:spcBef>
                <a:spcPts val="0"/>
              </a:spcBef>
              <a:spcAft>
                <a:spcPts val="0"/>
              </a:spcAft>
              <a:buSzPts val="1400"/>
              <a:buChar char="●"/>
            </a:pPr>
            <a:r>
              <a:rPr lang="en-US"/>
              <a:t>Less cognitive load (</a:t>
            </a:r>
            <a:r>
              <a:rPr lang="en-US"/>
              <a:t>You don’t need to understand the intricacies of an electrical circuit to know how to flip a switch and turn something off</a:t>
            </a:r>
            <a:r>
              <a:rPr lang="en-US"/>
              <a:t>)</a:t>
            </a:r>
            <a:endParaRPr/>
          </a:p>
        </p:txBody>
      </p:sp>
      <p:sp>
        <p:nvSpPr>
          <p:cNvPr id="376" name="Google Shape;376;g321b3864be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Maarten til benefits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fact is, most developers require the same sort of technologies, which could be standardized across the board. For instance, take the consolidation around containers and Kubernetes, infrastructure-as-code and the need to implement similar build configurations and security policies across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outsourcing the maintenance of tools for shipping and running cloud-native applications to a common platform, you take the burden off developers and free them up to code. Also, by centralizing </a:t>
            </a:r>
            <a:r>
              <a:rPr lang="en-US" u="sng">
                <a:solidFill>
                  <a:schemeClr val="hlink"/>
                </a:solidFill>
                <a:hlinkClick r:id="rId2"/>
              </a:rPr>
              <a:t>DevOps tooling</a:t>
            </a:r>
            <a:r>
              <a:rPr lang="en-US"/>
              <a:t>, you can enforce more governance and build out internal standards. Which should help reusability and overall deployment agility </a:t>
            </a:r>
            <a:endParaRPr/>
          </a:p>
        </p:txBody>
      </p:sp>
      <p:sp>
        <p:nvSpPr>
          <p:cNvPr id="383" name="Google Shape;38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Emerging discipline focused on enhancing developer productivity</a:t>
            </a:r>
            <a:endParaRPr/>
          </a:p>
          <a:p>
            <a:pPr indent="0" lvl="0" marL="0" rtl="0" algn="l">
              <a:spcBef>
                <a:spcPts val="0"/>
              </a:spcBef>
              <a:spcAft>
                <a:spcPts val="0"/>
              </a:spcAft>
              <a:buNone/>
            </a:pPr>
            <a:r>
              <a:rPr lang="en-US"/>
              <a:t>Workflows (golden or paved paths)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Developer-first infrastructure 🡪 Pulumi (company) term</a:t>
            </a:r>
            <a:endParaRPr/>
          </a:p>
          <a:p>
            <a:pPr indent="0" lvl="0" marL="0" marR="0" rtl="0" algn="l">
              <a:lnSpc>
                <a:spcPct val="100000"/>
              </a:lnSpc>
              <a:spcBef>
                <a:spcPts val="0"/>
              </a:spcBef>
              <a:spcAft>
                <a:spcPts val="0"/>
              </a:spcAft>
              <a:buClr>
                <a:schemeClr val="dk1"/>
              </a:buClr>
              <a:buSzPts val="1200"/>
              <a:buFont typeface="Calibri"/>
              <a:buNone/>
            </a:pPr>
            <a:r>
              <a:rPr b="1" lang="en-US" sz="1200">
                <a:highlight>
                  <a:srgbClr val="00FFFF"/>
                </a:highlight>
              </a:rPr>
              <a:t>Improving the developer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Aims to reduce complexity and overheads while enabling frictionless, self-service capabilities for organisations trying to develop cloud-native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involves designing and creating toolchains, workflows and automated infrastructure operations that</a:t>
            </a:r>
            <a:endParaRPr/>
          </a:p>
          <a:p>
            <a:pPr indent="0" lvl="0" marL="0" rtl="0" algn="l">
              <a:spcBef>
                <a:spcPts val="0"/>
              </a:spcBef>
              <a:spcAft>
                <a:spcPts val="0"/>
              </a:spcAft>
              <a:buNone/>
            </a:pPr>
            <a:r>
              <a:rPr lang="en-US"/>
              <a:t>help to address some of the biggest challenges of DevOps: e.g., reducing the burden of</a:t>
            </a:r>
            <a:endParaRPr/>
          </a:p>
          <a:p>
            <a:pPr indent="0" lvl="0" marL="0" rtl="0" algn="l">
              <a:spcBef>
                <a:spcPts val="0"/>
              </a:spcBef>
              <a:spcAft>
                <a:spcPts val="0"/>
              </a:spcAft>
              <a:buNone/>
            </a:pPr>
            <a:r>
              <a:rPr lang="en-US"/>
              <a:t>managing multiple tools, technologies and infrastructure and aligning development</a:t>
            </a:r>
            <a:endParaRPr/>
          </a:p>
          <a:p>
            <a:pPr indent="0" lvl="0" marL="0" rtl="0" algn="l">
              <a:spcBef>
                <a:spcPts val="0"/>
              </a:spcBef>
              <a:spcAft>
                <a:spcPts val="0"/>
              </a:spcAft>
              <a:buNone/>
            </a:pPr>
            <a:r>
              <a:rPr lang="en-US"/>
              <a:t>practices with business priorities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increasing developer productivity and reducing cognitive</a:t>
            </a:r>
            <a:endParaRPr/>
          </a:p>
          <a:p>
            <a:pPr indent="0" lvl="0" marL="0" rtl="0" algn="l">
              <a:spcBef>
                <a:spcPts val="0"/>
              </a:spcBef>
              <a:spcAft>
                <a:spcPts val="0"/>
              </a:spcAft>
              <a:buNone/>
            </a:pPr>
            <a:r>
              <a:rPr lang="en-US"/>
              <a:t>load on development teams, platform engineering serves as a significant evolution in the</a:t>
            </a:r>
            <a:endParaRPr/>
          </a:p>
          <a:p>
            <a:pPr indent="0" lvl="0" marL="0" rtl="0" algn="l">
              <a:spcBef>
                <a:spcPts val="0"/>
              </a:spcBef>
              <a:spcAft>
                <a:spcPts val="0"/>
              </a:spcAft>
              <a:buNone/>
            </a:pPr>
            <a:r>
              <a:rPr lang="en-US"/>
              <a:t>delivery of cloud native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important to note that platform engineering does not serve as a replacement for DevOps. It does not emerge to displace or replace DevOps. Although many say that DevOps is dead with the rise of platform engineering, it is not a situation where one will replace the other: </a:t>
            </a:r>
            <a:r>
              <a:rPr b="1" lang="en-US"/>
              <a:t>the two approaches can come together</a:t>
            </a:r>
            <a:r>
              <a:rPr lang="en-US"/>
              <a:t>. </a:t>
            </a:r>
            <a:endParaRPr/>
          </a:p>
          <a:p>
            <a:pPr indent="0" lvl="0" marL="0" rtl="0" algn="l">
              <a:spcBef>
                <a:spcPts val="0"/>
              </a:spcBef>
              <a:spcAft>
                <a:spcPts val="0"/>
              </a:spcAft>
              <a:buNone/>
            </a:pPr>
            <a:r>
              <a:rPr lang="en-US"/>
              <a:t>Platform engineering can be seen as an evolution of DevOps, as it shares the same objective and can enhance the effectiveness of DevOps.</a:t>
            </a:r>
            <a:endParaRPr/>
          </a:p>
          <a:p>
            <a:pPr indent="0" lvl="0" marL="0" rtl="0" algn="l">
              <a:spcBef>
                <a:spcPts val="0"/>
              </a:spcBef>
              <a:spcAft>
                <a:spcPts val="0"/>
              </a:spcAft>
              <a:buNone/>
            </a:pPr>
            <a:r>
              <a:t/>
            </a:r>
            <a:endParaRPr/>
          </a:p>
        </p:txBody>
      </p:sp>
      <p:sp>
        <p:nvSpPr>
          <p:cNvPr id="390" name="Google Shape;39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Evolution of DevOps</a:t>
            </a:r>
            <a:endParaRPr/>
          </a:p>
          <a:p>
            <a:pPr indent="0" lvl="0" marL="0" rtl="0" algn="l">
              <a:spcBef>
                <a:spcPts val="0"/>
              </a:spcBef>
              <a:spcAft>
                <a:spcPts val="0"/>
              </a:spcAft>
              <a:buNone/>
            </a:pPr>
            <a:r>
              <a:rPr lang="en-US"/>
              <a:t>The practice </a:t>
            </a:r>
            <a:r>
              <a:rPr lang="en-US" u="sng">
                <a:solidFill>
                  <a:schemeClr val="hlink"/>
                </a:solidFill>
                <a:hlinkClick r:id="rId2"/>
              </a:rPr>
              <a:t>doesn’t necessarily supplant DevOps</a:t>
            </a:r>
            <a:r>
              <a:rPr lang="en-US"/>
              <a:t>, rather, the experts I’ve spoken to view it as the next evolution.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while we love the headline </a:t>
            </a:r>
            <a:r>
              <a:rPr lang="en-US" u="sng">
                <a:solidFill>
                  <a:schemeClr val="hlink"/>
                </a:solidFill>
                <a:hlinkClick r:id="rId3"/>
              </a:rPr>
              <a:t>“DevOps is Dead”</a:t>
            </a:r>
            <a:r>
              <a:rPr lang="en-US"/>
              <a:t>, it’s probably more evolving than dying. While Bryant admitted that “DevOps has both caused friction and solved many challenges in the SDLC [software development lifecycle],” he argues that much of platform engineering is positively grounded in the three ways of DevOps:</a:t>
            </a:r>
            <a:endParaRPr/>
          </a:p>
          <a:p>
            <a:pPr indent="-76200" lvl="0" marL="0" rtl="0" algn="l">
              <a:spcBef>
                <a:spcPts val="0"/>
              </a:spcBef>
              <a:spcAft>
                <a:spcPts val="0"/>
              </a:spcAft>
              <a:buClr>
                <a:schemeClr val="dk1"/>
              </a:buClr>
              <a:buSzPts val="1200"/>
              <a:buFont typeface="Arial"/>
              <a:buChar char="•"/>
            </a:pPr>
            <a:r>
              <a:rPr lang="en-US"/>
              <a:t>Concentrating on flow and systems thinking toward delivering end-to-end business value</a:t>
            </a:r>
            <a:endParaRPr/>
          </a:p>
          <a:p>
            <a:pPr indent="-76200" lvl="0" marL="0" rtl="0" algn="l">
              <a:spcBef>
                <a:spcPts val="0"/>
              </a:spcBef>
              <a:spcAft>
                <a:spcPts val="0"/>
              </a:spcAft>
              <a:buClr>
                <a:schemeClr val="dk1"/>
              </a:buClr>
              <a:buSzPts val="1200"/>
              <a:buFont typeface="Arial"/>
              <a:buChar char="•"/>
            </a:pPr>
            <a:r>
              <a:rPr lang="en-US"/>
              <a:t>Even shorter feedback loops</a:t>
            </a:r>
            <a:endParaRPr/>
          </a:p>
          <a:p>
            <a:pPr indent="-76200" lvl="0" marL="0" rtl="0" algn="l">
              <a:spcBef>
                <a:spcPts val="0"/>
              </a:spcBef>
              <a:spcAft>
                <a:spcPts val="0"/>
              </a:spcAft>
              <a:buClr>
                <a:schemeClr val="dk1"/>
              </a:buClr>
              <a:buSzPts val="1200"/>
              <a:buFont typeface="Arial"/>
              <a:buChar char="•"/>
            </a:pPr>
            <a:r>
              <a:rPr lang="en-US"/>
              <a:t>Continuous experimentation, learning and improvement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7" name="Google Shape;39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Covered in demo</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six foundational pillars that comprise the majority of platforms - https://thenewstack.io/the-6-pillars-of-platform-engineering-part-1-security/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Security:</a:t>
            </a:r>
            <a:endParaRPr/>
          </a:p>
          <a:p>
            <a:pPr indent="0" lvl="0" marL="0" rtl="0" algn="l">
              <a:spcBef>
                <a:spcPts val="0"/>
              </a:spcBef>
              <a:spcAft>
                <a:spcPts val="0"/>
              </a:spcAft>
              <a:buNone/>
            </a:pPr>
            <a:r>
              <a:rPr lang="en-US"/>
              <a:t>The first things a developer asks when they start using any system is: “How do I create an account?</a:t>
            </a:r>
            <a:endParaRPr/>
          </a:p>
          <a:p>
            <a:pPr indent="0" lvl="0" marL="0" rtl="0" algn="l">
              <a:spcBef>
                <a:spcPts val="0"/>
              </a:spcBef>
              <a:spcAft>
                <a:spcPts val="0"/>
              </a:spcAft>
              <a:buNone/>
            </a:pPr>
            <a:r>
              <a:rPr lang="en-US"/>
              <a:t>Where do I set up credentials? How do I get an API key?”</a:t>
            </a:r>
            <a:endParaRPr/>
          </a:p>
          <a:p>
            <a:pPr indent="0" lvl="0" marL="0" rtl="0" algn="l">
              <a:spcBef>
                <a:spcPts val="0"/>
              </a:spcBef>
              <a:spcAft>
                <a:spcPts val="0"/>
              </a:spcAft>
              <a:buNone/>
            </a:pPr>
            <a:r>
              <a:rPr lang="en-US"/>
              <a:t>Historically, many organizations invested in network perimeter-based security, often described as a “castle-and-moat” security approach. As infrastructure becomes increasingly dynamic, however, perimeters become fuzzy and challenging to control without impeding developer velocity.</a:t>
            </a:r>
            <a:endParaRPr/>
          </a:p>
          <a:p>
            <a:pPr indent="0" lvl="0" marL="0" rtl="0" algn="l">
              <a:spcBef>
                <a:spcPts val="0"/>
              </a:spcBef>
              <a:spcAft>
                <a:spcPts val="0"/>
              </a:spcAft>
              <a:buNone/>
            </a:pPr>
            <a:r>
              <a:rPr lang="en-US"/>
              <a:t>In response, leading companies are choosing to adopt identity-based security, identity-brokering</a:t>
            </a:r>
            <a:endParaRPr/>
          </a:p>
          <a:p>
            <a:pPr indent="0" lvl="0" marL="0" rtl="0" algn="l">
              <a:spcBef>
                <a:spcPts val="0"/>
              </a:spcBef>
              <a:spcAft>
                <a:spcPts val="0"/>
              </a:spcAft>
              <a:buNone/>
            </a:pPr>
            <a:r>
              <a:rPr lang="en-US"/>
              <a:t>solutions, and modern security workflows, including centralized management of credentials and</a:t>
            </a:r>
            <a:endParaRPr/>
          </a:p>
          <a:p>
            <a:pPr indent="0" lvl="0" marL="0" rtl="0" algn="l">
              <a:spcBef>
                <a:spcPts val="0"/>
              </a:spcBef>
              <a:spcAft>
                <a:spcPts val="0"/>
              </a:spcAft>
              <a:buNone/>
            </a:pPr>
            <a:r>
              <a:rPr lang="en-US"/>
              <a:t>encryption methodologies. This promotes visibility and consistent auditing practices while reducing</a:t>
            </a:r>
            <a:endParaRPr/>
          </a:p>
          <a:p>
            <a:pPr indent="0" lvl="0" marL="0" rtl="0" algn="l">
              <a:spcBef>
                <a:spcPts val="0"/>
              </a:spcBef>
              <a:spcAft>
                <a:spcPts val="0"/>
              </a:spcAft>
              <a:buNone/>
            </a:pPr>
            <a:r>
              <a:rPr lang="en-US"/>
              <a:t>operational overhead in an otherwise fragmented solution portfolio.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Pipeline:</a:t>
            </a:r>
            <a:endParaRPr/>
          </a:p>
          <a:p>
            <a:pPr indent="0" lvl="0" marL="0" rtl="0" algn="l">
              <a:spcBef>
                <a:spcPts val="0"/>
              </a:spcBef>
              <a:spcAft>
                <a:spcPts val="0"/>
              </a:spcAft>
              <a:buNone/>
            </a:pPr>
            <a:r>
              <a:rPr lang="en-US"/>
              <a:t>One of the first steps in any platform team’s journey is integrating with and potentially re-architecting the</a:t>
            </a:r>
            <a:endParaRPr/>
          </a:p>
          <a:p>
            <a:pPr indent="0" lvl="0" marL="0" rtl="0" algn="l">
              <a:spcBef>
                <a:spcPts val="0"/>
              </a:spcBef>
              <a:spcAft>
                <a:spcPts val="0"/>
              </a:spcAft>
              <a:buNone/>
            </a:pPr>
            <a:r>
              <a:rPr lang="en-US"/>
              <a:t>software delivery pipeline. That means taking a detailed look at your organization’s version control systems</a:t>
            </a:r>
            <a:endParaRPr/>
          </a:p>
          <a:p>
            <a:pPr indent="0" lvl="0" marL="0" rtl="0" algn="l">
              <a:spcBef>
                <a:spcPts val="0"/>
              </a:spcBef>
              <a:spcAft>
                <a:spcPts val="0"/>
              </a:spcAft>
              <a:buNone/>
            </a:pPr>
            <a:r>
              <a:rPr lang="en-US"/>
              <a:t>(VCS) and continuous integration/continuous deployment (CI/CD) pipelines.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Provisioning:</a:t>
            </a:r>
            <a:endParaRPr/>
          </a:p>
          <a:p>
            <a:pPr indent="0" lvl="0" marL="0" rtl="0" algn="l">
              <a:spcBef>
                <a:spcPts val="0"/>
              </a:spcBef>
              <a:spcAft>
                <a:spcPts val="0"/>
              </a:spcAft>
              <a:buNone/>
            </a:pPr>
            <a:r>
              <a:rPr lang="en-US"/>
              <a:t>In the first two pillars, a platform team provides self-service VCS and CI/CD pipeline workflows with</a:t>
            </a:r>
            <a:endParaRPr/>
          </a:p>
          <a:p>
            <a:pPr indent="0" lvl="0" marL="0" rtl="0" algn="l">
              <a:spcBef>
                <a:spcPts val="0"/>
              </a:spcBef>
              <a:spcAft>
                <a:spcPts val="0"/>
              </a:spcAft>
              <a:buNone/>
            </a:pPr>
            <a:r>
              <a:rPr lang="en-US"/>
              <a:t>security workflows baked in to act as guardrails from the outset. These are the first steps for software</a:t>
            </a:r>
            <a:endParaRPr/>
          </a:p>
          <a:p>
            <a:pPr indent="0" lvl="0" marL="0" rtl="0" algn="l">
              <a:spcBef>
                <a:spcPts val="0"/>
              </a:spcBef>
              <a:spcAft>
                <a:spcPts val="0"/>
              </a:spcAft>
              <a:buNone/>
            </a:pPr>
            <a:r>
              <a:rPr lang="en-US"/>
              <a:t>delivery. But once you have application code to run, the next question is where will you run it?</a:t>
            </a:r>
            <a:endParaRPr/>
          </a:p>
          <a:p>
            <a:pPr indent="0" lvl="0" marL="0" rtl="0" algn="l">
              <a:spcBef>
                <a:spcPts val="0"/>
              </a:spcBef>
              <a:spcAft>
                <a:spcPts val="0"/>
              </a:spcAft>
              <a:buNone/>
            </a:pPr>
            <a:r>
              <a:rPr lang="en-US"/>
              <a:t>Every IT organization needs an infrastructure plan at the foundation of its applications, and platform</a:t>
            </a:r>
            <a:endParaRPr/>
          </a:p>
          <a:p>
            <a:pPr indent="0" lvl="0" marL="0" rtl="0" algn="l">
              <a:spcBef>
                <a:spcPts val="0"/>
              </a:spcBef>
              <a:spcAft>
                <a:spcPts val="0"/>
              </a:spcAft>
              <a:buNone/>
            </a:pPr>
            <a:r>
              <a:rPr lang="en-US"/>
              <a:t>teams need to treat that plan as the foundation of their initiatives.</a:t>
            </a:r>
            <a:endParaRPr/>
          </a:p>
          <a:p>
            <a:pPr indent="0" lvl="0" marL="0" rtl="0" algn="l">
              <a:spcBef>
                <a:spcPts val="0"/>
              </a:spcBef>
              <a:spcAft>
                <a:spcPts val="0"/>
              </a:spcAft>
              <a:buNone/>
            </a:pPr>
            <a:r>
              <a:rPr lang="en-US"/>
              <a:t>providing a standardized shared infrastructure</a:t>
            </a:r>
            <a:endParaRPr/>
          </a:p>
          <a:p>
            <a:pPr indent="0" lvl="0" marL="0" rtl="0" algn="l">
              <a:spcBef>
                <a:spcPts val="0"/>
              </a:spcBef>
              <a:spcAft>
                <a:spcPts val="0"/>
              </a:spcAft>
              <a:buNone/>
            </a:pPr>
            <a:r>
              <a:rPr lang="en-US"/>
              <a:t>provisioning service with curated self-service workflows, tools, and templates for developers. Then they</a:t>
            </a:r>
            <a:endParaRPr/>
          </a:p>
          <a:p>
            <a:pPr indent="0" lvl="0" marL="0" rtl="0" algn="l">
              <a:spcBef>
                <a:spcPts val="0"/>
              </a:spcBef>
              <a:spcAft>
                <a:spcPts val="0"/>
              </a:spcAft>
              <a:buNone/>
            </a:pPr>
            <a:r>
              <a:rPr lang="en-US"/>
              <a:t>connect those workflows with the workflows of the first two pillars.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Network Connectivity:</a:t>
            </a:r>
            <a:endParaRPr/>
          </a:p>
          <a:p>
            <a:pPr indent="0" lvl="0" marL="0" rtl="0" algn="l">
              <a:spcBef>
                <a:spcPts val="0"/>
              </a:spcBef>
              <a:spcAft>
                <a:spcPts val="0"/>
              </a:spcAft>
              <a:buNone/>
            </a:pPr>
            <a:r>
              <a:rPr lang="en-US"/>
              <a:t>Networking connectivity is a hugely under-discussed pillar of platform engineering, with many legacy</a:t>
            </a:r>
            <a:endParaRPr/>
          </a:p>
          <a:p>
            <a:pPr indent="0" lvl="0" marL="0" rtl="0" algn="l">
              <a:spcBef>
                <a:spcPts val="0"/>
              </a:spcBef>
              <a:spcAft>
                <a:spcPts val="0"/>
              </a:spcAft>
              <a:buNone/>
            </a:pPr>
            <a:r>
              <a:rPr lang="en-US"/>
              <a:t>patterns and hardware still in use at many enterprises. It needs careful consideration and strategies</a:t>
            </a:r>
            <a:endParaRPr/>
          </a:p>
          <a:p>
            <a:pPr indent="0" lvl="0" marL="0" rtl="0" algn="l">
              <a:spcBef>
                <a:spcPts val="0"/>
              </a:spcBef>
              <a:spcAft>
                <a:spcPts val="0"/>
              </a:spcAft>
              <a:buNone/>
            </a:pPr>
            <a:r>
              <a:rPr lang="en-US"/>
              <a:t>right alongside the provisioning pillar, since connectivity is what allows apps to exchange data and is</a:t>
            </a:r>
            <a:endParaRPr/>
          </a:p>
          <a:p>
            <a:pPr indent="0" lvl="0" marL="0" rtl="0" algn="l">
              <a:spcBef>
                <a:spcPts val="0"/>
              </a:spcBef>
              <a:spcAft>
                <a:spcPts val="0"/>
              </a:spcAft>
              <a:buNone/>
            </a:pPr>
            <a:r>
              <a:rPr lang="en-US"/>
              <a:t>part of both the infrastructure and application architectures.</a:t>
            </a:r>
            <a:endParaRPr/>
          </a:p>
          <a:p>
            <a:pPr indent="0" lvl="0" marL="0" rtl="0" algn="l">
              <a:spcBef>
                <a:spcPts val="0"/>
              </a:spcBef>
              <a:spcAft>
                <a:spcPts val="0"/>
              </a:spcAft>
              <a:buNone/>
            </a:pPr>
            <a:r>
              <a:rPr lang="en-US"/>
              <a:t>To adapt networking to modern dynamic environments, platform teams are bringing networking</a:t>
            </a:r>
            <a:endParaRPr/>
          </a:p>
          <a:p>
            <a:pPr indent="0" lvl="0" marL="0" rtl="0" algn="l">
              <a:spcBef>
                <a:spcPts val="0"/>
              </a:spcBef>
              <a:spcAft>
                <a:spcPts val="0"/>
              </a:spcAft>
              <a:buNone/>
            </a:pPr>
            <a:r>
              <a:rPr lang="en-US"/>
              <a:t>functions, software, and appliances into their infrastructure as code configurations. This brings the</a:t>
            </a:r>
            <a:endParaRPr/>
          </a:p>
          <a:p>
            <a:pPr indent="0" lvl="0" marL="0" rtl="0" algn="l">
              <a:spcBef>
                <a:spcPts val="0"/>
              </a:spcBef>
              <a:spcAft>
                <a:spcPts val="0"/>
              </a:spcAft>
              <a:buNone/>
            </a:pPr>
            <a:r>
              <a:rPr lang="en-US"/>
              <a:t>automated speed, reliability, and version-controlled traceability benefits of infrastructure as code to</a:t>
            </a:r>
            <a:endParaRPr/>
          </a:p>
          <a:p>
            <a:pPr indent="0" lvl="0" marL="0" rtl="0" algn="l">
              <a:spcBef>
                <a:spcPts val="0"/>
              </a:spcBef>
              <a:spcAft>
                <a:spcPts val="0"/>
              </a:spcAft>
              <a:buNone/>
            </a:pPr>
            <a:r>
              <a:rPr lang="en-US"/>
              <a:t>networking.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Orchestration:</a:t>
            </a:r>
            <a:endParaRPr/>
          </a:p>
          <a:p>
            <a:pPr indent="0" lvl="0" marL="0" rtl="0" algn="l">
              <a:spcBef>
                <a:spcPts val="0"/>
              </a:spcBef>
              <a:spcAft>
                <a:spcPts val="0"/>
              </a:spcAft>
              <a:buNone/>
            </a:pPr>
            <a:r>
              <a:rPr lang="en-US"/>
              <a:t>When it comes time to deploy your application workload, if you’re working with distributed applications,</a:t>
            </a:r>
            <a:endParaRPr/>
          </a:p>
          <a:p>
            <a:pPr indent="0" lvl="0" marL="0" rtl="0" algn="l">
              <a:spcBef>
                <a:spcPts val="0"/>
              </a:spcBef>
              <a:spcAft>
                <a:spcPts val="0"/>
              </a:spcAft>
              <a:buNone/>
            </a:pPr>
            <a:r>
              <a:rPr lang="en-US"/>
              <a:t>microservices, or generally wanting resilience across cloud infrastructure, it’s going to be much easier</a:t>
            </a:r>
            <a:endParaRPr/>
          </a:p>
          <a:p>
            <a:pPr indent="0" lvl="0" marL="0" rtl="0" algn="l">
              <a:spcBef>
                <a:spcPts val="0"/>
              </a:spcBef>
              <a:spcAft>
                <a:spcPts val="0"/>
              </a:spcAft>
              <a:buNone/>
            </a:pPr>
            <a:r>
              <a:rPr lang="en-US"/>
              <a:t>using a workload orchestrator.</a:t>
            </a:r>
            <a:endParaRPr/>
          </a:p>
          <a:p>
            <a:pPr indent="0" lvl="0" marL="0" rtl="0" algn="l">
              <a:spcBef>
                <a:spcPts val="0"/>
              </a:spcBef>
              <a:spcAft>
                <a:spcPts val="0"/>
              </a:spcAft>
              <a:buNone/>
            </a:pPr>
            <a:r>
              <a:rPr lang="en-US"/>
              <a:t>As with the other platform pillars, the main goal is to standardize workflows, and an orchestrator is a</a:t>
            </a:r>
            <a:endParaRPr/>
          </a:p>
          <a:p>
            <a:pPr indent="0" lvl="0" marL="0" rtl="0" algn="l">
              <a:spcBef>
                <a:spcPts val="0"/>
              </a:spcBef>
              <a:spcAft>
                <a:spcPts val="0"/>
              </a:spcAft>
              <a:buNone/>
            </a:pPr>
            <a:r>
              <a:rPr lang="en-US"/>
              <a:t>common way modern platform teams are unifying deployment workflows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Observability:</a:t>
            </a:r>
            <a:endParaRPr/>
          </a:p>
          <a:p>
            <a:pPr indent="0" lvl="0" marL="0" rtl="0" algn="l">
              <a:spcBef>
                <a:spcPts val="0"/>
              </a:spcBef>
              <a:spcAft>
                <a:spcPts val="0"/>
              </a:spcAft>
              <a:buNone/>
            </a:pPr>
            <a:r>
              <a:rPr lang="en-US"/>
              <a:t>The last leg of any platform workflow is the monitoring and maintenance of your deployments. You</a:t>
            </a:r>
            <a:endParaRPr/>
          </a:p>
          <a:p>
            <a:pPr indent="0" lvl="0" marL="0" rtl="0" algn="l">
              <a:spcBef>
                <a:spcPts val="0"/>
              </a:spcBef>
              <a:spcAft>
                <a:spcPts val="0"/>
              </a:spcAft>
              <a:buNone/>
            </a:pPr>
            <a:r>
              <a:rPr lang="en-US"/>
              <a:t>want to build observability practices and automation into your platform, measuring the quality and</a:t>
            </a:r>
            <a:endParaRPr/>
          </a:p>
          <a:p>
            <a:pPr indent="0" lvl="0" marL="0" rtl="0" algn="l">
              <a:spcBef>
                <a:spcPts val="0"/>
              </a:spcBef>
              <a:spcAft>
                <a:spcPts val="0"/>
              </a:spcAft>
              <a:buNone/>
            </a:pPr>
            <a:r>
              <a:rPr lang="en-US"/>
              <a:t>performance of software, services, platforms, and products to understand how systems are behaving.</a:t>
            </a:r>
            <a:endParaRPr/>
          </a:p>
          <a:p>
            <a:pPr indent="0" lvl="0" marL="0" rtl="0" algn="l">
              <a:spcBef>
                <a:spcPts val="0"/>
              </a:spcBef>
              <a:spcAft>
                <a:spcPts val="0"/>
              </a:spcAft>
              <a:buNone/>
            </a:pPr>
            <a:r>
              <a:rPr lang="en-US"/>
              <a:t>Good system observability makes investigating and diagnosing problems faster and easier.</a:t>
            </a:r>
            <a:endParaRPr/>
          </a:p>
          <a:p>
            <a:pPr indent="0" lvl="0" marL="0" rtl="0" algn="l">
              <a:spcBef>
                <a:spcPts val="0"/>
              </a:spcBef>
              <a:spcAft>
                <a:spcPts val="0"/>
              </a:spcAft>
              <a:buNone/>
            </a:pPr>
            <a:r>
              <a:rPr lang="en-US"/>
              <a:t>platform team needs to automate the best practices of observability within modules and</a:t>
            </a:r>
            <a:endParaRPr/>
          </a:p>
          <a:p>
            <a:pPr indent="0" lvl="0" marL="0" rtl="0" algn="l">
              <a:spcBef>
                <a:spcPts val="0"/>
              </a:spcBef>
              <a:spcAft>
                <a:spcPts val="0"/>
              </a:spcAft>
              <a:buNone/>
            </a:pPr>
            <a:r>
              <a:rPr lang="en-US"/>
              <a:t>deployment templates. </a:t>
            </a:r>
            <a:endParaRPr/>
          </a:p>
          <a:p>
            <a:pPr indent="0" lvl="0" marL="0" rtl="0" algn="l">
              <a:spcBef>
                <a:spcPts val="0"/>
              </a:spcBef>
              <a:spcAft>
                <a:spcPts val="0"/>
              </a:spcAft>
              <a:buNone/>
            </a:pPr>
            <a:r>
              <a:t/>
            </a:r>
            <a:endParaRPr/>
          </a:p>
        </p:txBody>
      </p:sp>
      <p:sp>
        <p:nvSpPr>
          <p:cNvPr id="404" name="Google Shape;40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7:notes"/>
          <p:cNvSpPr/>
          <p:nvPr>
            <p:ph idx="2" type="sldImg"/>
          </p:nvPr>
        </p:nvSpPr>
        <p:spPr>
          <a:xfrm>
            <a:off x="206375" y="228600"/>
            <a:ext cx="6419850" cy="36115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Integrated Development Environments (IDE) like VSCode, JetBrains, etc.</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Version Control Systems (VCS) like GitHub, GitLab, etc.</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Resources like containers, databases, storage, compute, transit, etc.</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Container registries like Docker, Quay.io, IBM Container Registry</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Kubernetes control planes</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Observability – Instana, Dynatrace, datadog, …</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Vulnerability scanners – Mend, Twistlock, Aqua scan</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CI tools like CircleCI, GitHub Actions, and Bitbucket</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GitOps tools / CD controllers (Argo CD)</a:t>
            </a:r>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Infrastructure as Code tools like Terraform, Ansible, and Pulumi, Crossplane</a:t>
            </a:r>
            <a:endParaRPr b="0" i="0">
              <a:solidFill>
                <a:srgbClr val="555759"/>
              </a:solidFill>
              <a:latin typeface="Outfit"/>
              <a:ea typeface="Outfit"/>
              <a:cs typeface="Outfit"/>
              <a:sym typeface="Outfit"/>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Standalone platform orchestrators like Humanitec or Shipa</a:t>
            </a:r>
            <a:endParaRPr b="0" i="0">
              <a:solidFill>
                <a:srgbClr val="555759"/>
              </a:solidFill>
              <a:latin typeface="Outfit"/>
              <a:ea typeface="Outfit"/>
              <a:cs typeface="Outfit"/>
              <a:sym typeface="Outfit"/>
            </a:endParaRPr>
          </a:p>
          <a:p>
            <a:pPr indent="-76200" lvl="0" marL="0" rtl="0" algn="l">
              <a:spcBef>
                <a:spcPts val="0"/>
              </a:spcBef>
              <a:spcAft>
                <a:spcPts val="0"/>
              </a:spcAft>
              <a:buClr>
                <a:srgbClr val="555759"/>
              </a:buClr>
              <a:buSzPts val="1200"/>
              <a:buFont typeface="Arial"/>
              <a:buChar char="•"/>
            </a:pPr>
            <a:r>
              <a:rPr b="0" i="0" lang="en-US">
                <a:solidFill>
                  <a:srgbClr val="555759"/>
                </a:solidFill>
                <a:latin typeface="Outfit"/>
                <a:ea typeface="Outfit"/>
                <a:cs typeface="Outfit"/>
                <a:sym typeface="Outfit"/>
              </a:rPr>
              <a:t>Internal Developer Portals like configure8 or Backstage</a:t>
            </a:r>
            <a:endParaRPr/>
          </a:p>
        </p:txBody>
      </p:sp>
      <p:sp>
        <p:nvSpPr>
          <p:cNvPr id="496" name="Google Shape;49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2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Footer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795a2339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32795a23396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2795a23396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Grace</a:t>
            </a:r>
            <a:endParaRPr/>
          </a:p>
        </p:txBody>
      </p:sp>
      <p:sp>
        <p:nvSpPr>
          <p:cNvPr id="541" name="Google Shape;54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 internal developer platform refers to the collection of tooling built by platform engineers and used by developers. It is often a heterogeneous tool chain stitched together in a way to minimize cognitive load for developers without abstracting away important meaning. </a:t>
            </a:r>
            <a:endParaRPr/>
          </a:p>
          <a:p>
            <a:pPr indent="0" lvl="0" marL="0" rtl="0" algn="l">
              <a:spcBef>
                <a:spcPts val="0"/>
              </a:spcBef>
              <a:spcAft>
                <a:spcPts val="0"/>
              </a:spcAft>
              <a:buNone/>
            </a:pPr>
            <a:r>
              <a:t/>
            </a:r>
            <a:endParaRPr/>
          </a:p>
          <a:p>
            <a:pPr indent="-76200" lvl="0" marL="0" rtl="0" algn="l">
              <a:spcBef>
                <a:spcPts val="0"/>
              </a:spcBef>
              <a:spcAft>
                <a:spcPts val="0"/>
              </a:spcAft>
              <a:buClr>
                <a:schemeClr val="dk1"/>
              </a:buClr>
              <a:buSzPts val="1200"/>
              <a:buFont typeface="Arial"/>
              <a:buChar char="•"/>
            </a:pPr>
            <a:r>
              <a:rPr b="1" lang="en-US"/>
              <a:t>Internal</a:t>
            </a:r>
            <a:r>
              <a:rPr lang="en-US"/>
              <a:t> – clearly separated from externally facing platforms such as </a:t>
            </a:r>
            <a:r>
              <a:rPr lang="en-US" u="sng">
                <a:solidFill>
                  <a:schemeClr val="hlink"/>
                </a:solidFill>
                <a:hlinkClick r:id="rId2"/>
              </a:rPr>
              <a:t>Twilio’s developer platforms</a:t>
            </a:r>
            <a:r>
              <a:rPr lang="en-US"/>
              <a:t>. IDPs are meant for internal use only.</a:t>
            </a:r>
            <a:endParaRPr/>
          </a:p>
          <a:p>
            <a:pPr indent="-76200" lvl="0" marL="0" rtl="0" algn="l">
              <a:spcBef>
                <a:spcPts val="0"/>
              </a:spcBef>
              <a:spcAft>
                <a:spcPts val="0"/>
              </a:spcAft>
              <a:buClr>
                <a:schemeClr val="dk1"/>
              </a:buClr>
              <a:buSzPts val="1200"/>
              <a:buFont typeface="Arial"/>
              <a:buChar char="•"/>
            </a:pPr>
            <a:r>
              <a:rPr b="1" lang="en-US"/>
              <a:t>Developer</a:t>
            </a:r>
            <a:r>
              <a:rPr lang="en-US"/>
              <a:t> – indicates the internal customer and the primary user, the application developer.</a:t>
            </a:r>
            <a:endParaRPr/>
          </a:p>
          <a:p>
            <a:pPr indent="-76200" lvl="0" marL="0" rtl="0" algn="l">
              <a:spcBef>
                <a:spcPts val="0"/>
              </a:spcBef>
              <a:spcAft>
                <a:spcPts val="0"/>
              </a:spcAft>
              <a:buClr>
                <a:schemeClr val="dk1"/>
              </a:buClr>
              <a:buSzPts val="1200"/>
              <a:buFont typeface="Arial"/>
              <a:buChar char="•"/>
            </a:pPr>
            <a:r>
              <a:rPr b="1" lang="en-US"/>
              <a:t>Platform</a:t>
            </a:r>
            <a:r>
              <a:rPr lang="en-US"/>
              <a:t> – characterizes the product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Platform engineering is about delivering products to development teams that allow them to focus on the problems they are trying to solve instead of solving the problems of how to deliver the solutions.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IDPs are custom-built by a platform team through combining different tools and technologies (services, open-source, self-developed, etc.), with the intent to increase developer productivity and velocity.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IDPs enable us to have </a:t>
            </a:r>
            <a:r>
              <a:rPr b="1" lang="en-US"/>
              <a:t>Golden Paths!</a:t>
            </a:r>
            <a:endParaRPr/>
          </a:p>
          <a:p>
            <a:pPr indent="0" lvl="0" marL="0" rtl="0" algn="l">
              <a:spcBef>
                <a:spcPts val="0"/>
              </a:spcBef>
              <a:spcAft>
                <a:spcPts val="0"/>
              </a:spcAft>
              <a:buNone/>
            </a:pPr>
            <a:r>
              <a:rPr lang="en-US"/>
              <a:t>The general idea behind the concept of Golden Paths is that the IDP offers custom-built and supported approaches to building and deploying a particular kind of software. The development team that ‘stays’ in this Golden Path can leverage it to its advantage to make the quick road to production, with support from the platform team included. A mature platform team will create sophisticated Golden Paths that are well-architected and fine-tuned to recurrent workflows, establishing best practices and uniformity across the application portfolio.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this all means, is that by using an IDP, developers no longer have to wait for an</a:t>
            </a:r>
            <a:endParaRPr/>
          </a:p>
          <a:p>
            <a:pPr indent="0" lvl="0" marL="0" rtl="0" algn="l">
              <a:spcBef>
                <a:spcPts val="0"/>
              </a:spcBef>
              <a:spcAft>
                <a:spcPts val="0"/>
              </a:spcAft>
              <a:buNone/>
            </a:pPr>
            <a:r>
              <a:rPr lang="en-US"/>
              <a:t>operational team to provision infrastructure or resolve tickets. Instead, they can easily spin</a:t>
            </a:r>
            <a:endParaRPr/>
          </a:p>
          <a:p>
            <a:pPr indent="0" lvl="0" marL="0" rtl="0" algn="l">
              <a:spcBef>
                <a:spcPts val="0"/>
              </a:spcBef>
              <a:spcAft>
                <a:spcPts val="0"/>
              </a:spcAft>
              <a:buNone/>
            </a:pPr>
            <a:r>
              <a:rPr lang="en-US"/>
              <a:t>up cloud environments, trigger their own CI/CD pipelines, implement rollbacks, and enable</a:t>
            </a:r>
            <a:endParaRPr/>
          </a:p>
          <a:p>
            <a:pPr indent="0" lvl="0" marL="0" rtl="0" algn="l">
              <a:spcBef>
                <a:spcPts val="0"/>
              </a:spcBef>
              <a:spcAft>
                <a:spcPts val="0"/>
              </a:spcAft>
              <a:buNone/>
            </a:pPr>
            <a:r>
              <a:rPr lang="en-US"/>
              <a:t>other operational processes, all from a single API or GUI.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8" name="Google Shape;54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Depending on the maturity of the IDP, it provides several interfaces and access points. That can be a CLI, different kind of User Interfaces (UIs) or a developer portal with a service catalog to unify the developer experience.</a:t>
            </a:r>
            <a:endParaRPr/>
          </a:p>
        </p:txBody>
      </p:sp>
      <p:sp>
        <p:nvSpPr>
          <p:cNvPr id="561" name="Google Shape;56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a:t>Gartner - Internal developer portals</a:t>
            </a:r>
            <a:r>
              <a:rPr i="1" lang="en-US"/>
              <a:t> serve as the interface through which developers can discover and access </a:t>
            </a:r>
            <a:r>
              <a:rPr b="1" i="1" lang="en-US"/>
              <a:t>internal developer platform</a:t>
            </a:r>
            <a:r>
              <a:rPr i="1" lang="en-US"/>
              <a:t> capabilities.</a:t>
            </a:r>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
        <p:nvSpPr>
          <p:cNvPr id="568" name="Google Shape;56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Maarten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u="sng">
                <a:solidFill>
                  <a:schemeClr val="hlink"/>
                </a:solidFill>
                <a:hlinkClick r:id="rId2"/>
              </a:rPr>
              <a:t>internal developer portals</a:t>
            </a:r>
            <a:r>
              <a:rPr lang="en-US"/>
              <a:t> serve as the interface through which developers can discover and access internal developer platform capabilities.” Take for example </a:t>
            </a:r>
            <a:r>
              <a:rPr lang="en-US" u="sng">
                <a:solidFill>
                  <a:schemeClr val="hlink"/>
                </a:solidFill>
                <a:hlinkClick r:id="rId3"/>
              </a:rPr>
              <a:t>Netflix</a:t>
            </a:r>
            <a:r>
              <a:rPr lang="en-US"/>
              <a:t>, who built a developer portal on top of its platform tooling.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IDP on the other hand, is the sum of all tech, tools and processes that a platform engineering team binds into a golden path for developers. Golden paths reduce cognitive load and drive standardization by design. So an IDP doesn’t need a developer portal to deliver value to developers.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don’t just jump in and create a developer portal</a:t>
            </a:r>
            <a:endParaRPr/>
          </a:p>
          <a:p>
            <a:pPr indent="0" lvl="0" marL="0" rtl="0" algn="l">
              <a:spcBef>
                <a:spcPts val="0"/>
              </a:spcBef>
              <a:spcAft>
                <a:spcPts val="0"/>
              </a:spcAft>
              <a:buNone/>
            </a:pPr>
            <a:r>
              <a:rPr lang="en-US"/>
              <a:t>Instead of building a UI developers didn’t ask for, organizations should treat their </a:t>
            </a:r>
            <a:r>
              <a:rPr lang="en-US" u="sng">
                <a:solidFill>
                  <a:schemeClr val="hlink"/>
                </a:solidFill>
                <a:hlinkClick r:id="rId4"/>
              </a:rPr>
              <a:t>platform as a product</a:t>
            </a:r>
            <a:r>
              <a:rPr lang="en-US"/>
              <a:t>. Taking this approach enables you to understand your developers needs based on user research, prioritize their concerns, and build a platform people actually want to use. </a:t>
            </a:r>
            <a:endParaRPr/>
          </a:p>
        </p:txBody>
      </p:sp>
      <p:sp>
        <p:nvSpPr>
          <p:cNvPr id="580" name="Google Shape;58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Grace 33-36</a:t>
            </a:r>
            <a:endParaRPr/>
          </a:p>
        </p:txBody>
      </p:sp>
      <p:sp>
        <p:nvSpPr>
          <p:cNvPr id="590" name="Google Shape;5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Maybe let's add a question in between the two of us over 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Is it a new hire?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No, can be a team of senior developers and ops people that form the platform engineering team.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platform serves not only as a basic “paved path” but also as a jumping-off point. The platform is a central self-service hub that can provide a standard experience and serve as a springboard for exploring beyond the paved path, as long as developers doing this also assume responsibility for the outcome.</a:t>
            </a:r>
            <a:endParaRPr/>
          </a:p>
        </p:txBody>
      </p:sp>
      <p:sp>
        <p:nvSpPr>
          <p:cNvPr id="601" name="Google Shape;60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Humanitech study of impact an IDP actually has on your internal productivity. We’ve used data from teams that have built an IDP internally (</a:t>
            </a:r>
            <a:r>
              <a:rPr lang="en-US" u="sng">
                <a:solidFill>
                  <a:schemeClr val="hlink"/>
                </a:solidFill>
                <a:hlinkClick r:id="rId2"/>
              </a:rPr>
              <a:t>Github</a:t>
            </a:r>
            <a:r>
              <a:rPr lang="en-US"/>
              <a:t> (2500 developers), </a:t>
            </a:r>
            <a:r>
              <a:rPr lang="en-US" u="sng">
                <a:solidFill>
                  <a:schemeClr val="hlink"/>
                </a:solidFill>
                <a:hlinkClick r:id="rId3"/>
              </a:rPr>
              <a:t>Zalando</a:t>
            </a:r>
            <a:r>
              <a:rPr lang="en-US"/>
              <a:t> (1000 developers), </a:t>
            </a:r>
            <a:r>
              <a:rPr lang="en-US" u="sng">
                <a:solidFill>
                  <a:schemeClr val="hlink"/>
                </a:solidFill>
                <a:hlinkClick r:id="rId4"/>
              </a:rPr>
              <a:t>Sport1</a:t>
            </a:r>
            <a:r>
              <a:rPr lang="en-US"/>
              <a:t> (20 developers) as well as from teams that have built their IDP with Humanitec. The data is evaluated by surveying selected teams prior to the integration as well as 6 months after adopting Humanitec/their IDP.</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quantitative impact of an IDP highly depends on the organizational setup and the size of the engineering organization. While smaller teams won’t experience a lack of standardization and related pain points, enterprise organizations with hundreds or even thousands of developers deploying 1000 times per week, will benefit greatly from building and adopting an IDP. </a:t>
            </a:r>
            <a:endParaRPr/>
          </a:p>
          <a:p>
            <a:pPr indent="0" lvl="0" marL="0" rtl="0" algn="l">
              <a:spcBef>
                <a:spcPts val="0"/>
              </a:spcBef>
              <a:spcAft>
                <a:spcPts val="0"/>
              </a:spcAft>
              <a:buNone/>
            </a:pPr>
            <a:r>
              <a:t/>
            </a:r>
            <a:endParaRPr/>
          </a:p>
        </p:txBody>
      </p:sp>
      <p:sp>
        <p:nvSpPr>
          <p:cNvPr id="627" name="Google Shape;62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many larger companies have faced, however, was supporting a large organization with a small Platform Engineering team</a:t>
            </a:r>
            <a:endParaRPr/>
          </a:p>
          <a:p>
            <a:pPr indent="0" lvl="0" marL="0" rtl="0" algn="l">
              <a:spcBef>
                <a:spcPts val="0"/>
              </a:spcBef>
              <a:spcAft>
                <a:spcPts val="0"/>
              </a:spcAft>
              <a:buNone/>
            </a:pPr>
            <a:r>
              <a:rPr lang="en-US"/>
              <a:t>platform engineers themselves might find it hard to regulate standardization of configurations, tools, and everything in between for the SDLC</a:t>
            </a:r>
            <a:endParaRPr/>
          </a:p>
          <a:p>
            <a:pPr indent="0" lvl="0" marL="0" rtl="0" algn="l">
              <a:spcBef>
                <a:spcPts val="0"/>
              </a:spcBef>
              <a:spcAft>
                <a:spcPts val="0"/>
              </a:spcAft>
              <a:buNone/>
            </a:pPr>
            <a:r>
              <a:rPr lang="en-US"/>
              <a:t>platform engineers have the challenge of ensuring the user configuration is precise for user authentication and authorization to access IDP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90000"/>
              </a:lnSpc>
              <a:spcBef>
                <a:spcPts val="0"/>
              </a:spcBef>
              <a:spcAft>
                <a:spcPts val="0"/>
              </a:spcAft>
              <a:buSzPts val="2500"/>
              <a:buNone/>
            </a:pPr>
            <a:r>
              <a:rPr lang="en-US" sz="2500"/>
              <a:t>Standardizing and securing key delivery processes (Golden Path)</a:t>
            </a:r>
            <a:endParaRPr sz="2500"/>
          </a:p>
          <a:p>
            <a:pPr indent="0" lvl="0" marL="0" rtl="0" algn="l">
              <a:lnSpc>
                <a:spcPct val="90000"/>
              </a:lnSpc>
              <a:spcBef>
                <a:spcPts val="0"/>
              </a:spcBef>
              <a:spcAft>
                <a:spcPts val="0"/>
              </a:spcAft>
              <a:buSzPts val="2500"/>
              <a:buNone/>
            </a:pPr>
            <a:r>
              <a:rPr lang="en-US" sz="2500"/>
              <a:t>Enabling Internal Developer Platforms - self-sustainable and self-responsible teams</a:t>
            </a:r>
            <a:endParaRPr sz="2500"/>
          </a:p>
          <a:p>
            <a:pPr indent="0" lvl="0" marL="0" rtl="0" algn="l">
              <a:lnSpc>
                <a:spcPct val="90000"/>
              </a:lnSpc>
              <a:spcBef>
                <a:spcPts val="0"/>
              </a:spcBef>
              <a:spcAft>
                <a:spcPts val="0"/>
              </a:spcAft>
              <a:buClr>
                <a:schemeClr val="dk1"/>
              </a:buClr>
              <a:buSzPts val="2500"/>
              <a:buFont typeface="Calibri"/>
              <a:buNone/>
            </a:pPr>
            <a:r>
              <a:rPr lang="en-US" sz="2500"/>
              <a:t>Simplicity of DevX – reduced cognitive load</a:t>
            </a:r>
            <a:endParaRPr sz="2500"/>
          </a:p>
        </p:txBody>
      </p:sp>
      <p:sp>
        <p:nvSpPr>
          <p:cNvPr id="635" name="Google Shape;63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795a2339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32795a23396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t>13:45 - 14:25	Theory: Introductory presentation (40 mins)</a:t>
            </a:r>
            <a:endParaRPr sz="2800"/>
          </a:p>
          <a:p>
            <a:pPr indent="-228600" lvl="4" marL="2057400" rtl="0" algn="l">
              <a:lnSpc>
                <a:spcPct val="90000"/>
              </a:lnSpc>
              <a:spcBef>
                <a:spcPts val="1000"/>
              </a:spcBef>
              <a:spcAft>
                <a:spcPts val="0"/>
              </a:spcAft>
              <a:buClr>
                <a:schemeClr val="dk1"/>
              </a:buClr>
              <a:buSzPts val="1800"/>
              <a:buChar char="•"/>
            </a:pPr>
            <a:r>
              <a:rPr lang="en-US" sz="1800"/>
              <a:t>What is Platform Engineering?</a:t>
            </a:r>
            <a:endParaRPr sz="1800"/>
          </a:p>
          <a:p>
            <a:pPr indent="-228600" lvl="4" marL="2057400" rtl="0" algn="l">
              <a:lnSpc>
                <a:spcPct val="90000"/>
              </a:lnSpc>
              <a:spcBef>
                <a:spcPts val="1000"/>
              </a:spcBef>
              <a:spcAft>
                <a:spcPts val="0"/>
              </a:spcAft>
              <a:buClr>
                <a:schemeClr val="dk1"/>
              </a:buClr>
              <a:buSzPts val="1800"/>
              <a:buChar char="•"/>
            </a:pPr>
            <a:r>
              <a:rPr lang="en-US" sz="1800"/>
              <a:t>Internal Developer Platforms and Portals</a:t>
            </a:r>
            <a:endParaRPr sz="1800"/>
          </a:p>
          <a:p>
            <a:pPr indent="-228600" lvl="4" marL="2057400" rtl="0" algn="l">
              <a:lnSpc>
                <a:spcPct val="90000"/>
              </a:lnSpc>
              <a:spcBef>
                <a:spcPts val="1000"/>
              </a:spcBef>
              <a:spcAft>
                <a:spcPts val="0"/>
              </a:spcAft>
              <a:buClr>
                <a:schemeClr val="dk1"/>
              </a:buClr>
              <a:buSzPts val="1800"/>
              <a:buChar char="•"/>
            </a:pPr>
            <a:r>
              <a:rPr lang="en-US" sz="1800"/>
              <a:t>Tools to help</a:t>
            </a:r>
            <a:endParaRPr/>
          </a:p>
        </p:txBody>
      </p:sp>
      <p:sp>
        <p:nvSpPr>
          <p:cNvPr id="140" name="Google Shape;140;g32795a23396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Maarten to demo</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There is no single open source tool that will give you an entire internal developer platform (IDP), but you can if you wish aim to create your own by </a:t>
            </a:r>
            <a:r>
              <a:rPr lang="en-US" u="sng">
                <a:solidFill>
                  <a:schemeClr val="hlink"/>
                </a:solidFill>
                <a:hlinkClick r:id="rId2"/>
              </a:rPr>
              <a:t>combining multiple tools</a:t>
            </a:r>
            <a:r>
              <a:rPr lang="en-US"/>
              <a:t> like ArgoCD and Crossplane to manage your kubernetes workloads and infrastructure, with Backstage acting as your service catalog.</a:t>
            </a:r>
            <a:endParaRPr/>
          </a:p>
          <a:p>
            <a:pPr indent="0" lvl="0" marL="0" rtl="0" algn="l">
              <a:spcBef>
                <a:spcPts val="0"/>
              </a:spcBef>
              <a:spcAft>
                <a:spcPts val="0"/>
              </a:spcAft>
              <a:buNone/>
            </a:pPr>
            <a:r>
              <a:t/>
            </a:r>
            <a:endParaRPr/>
          </a:p>
        </p:txBody>
      </p:sp>
      <p:sp>
        <p:nvSpPr>
          <p:cNvPr id="642" name="Google Shape;64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McKinsey &amp; Co spoke at PlatformCon23 about their research looking at hundreds of real-life platform setups, which uncovered </a:t>
            </a:r>
            <a:r>
              <a:rPr lang="en-US" u="sng">
                <a:solidFill>
                  <a:schemeClr val="hlink"/>
                </a:solidFill>
                <a:hlinkClick r:id="rId2"/>
              </a:rPr>
              <a:t>common patterns in IDP architectures</a:t>
            </a:r>
            <a:r>
              <a:rPr lang="en-US"/>
              <a:t>. They distilled these patterns into five architectural planes, differentiated by scope, as shown in the diagram above (this specific one is for an AWS setup, there are reference architectures for </a:t>
            </a:r>
            <a:r>
              <a:rPr lang="en-US" u="sng">
                <a:solidFill>
                  <a:schemeClr val="hlink"/>
                </a:solidFill>
                <a:hlinkClick r:id="rId3"/>
              </a:rPr>
              <a:t>GCP</a:t>
            </a:r>
            <a:r>
              <a:rPr lang="en-US"/>
              <a:t> and </a:t>
            </a:r>
            <a:r>
              <a:rPr lang="en-US" u="sng">
                <a:solidFill>
                  <a:schemeClr val="hlink"/>
                </a:solidFill>
                <a:hlinkClick r:id="rId4"/>
              </a:rPr>
              <a:t>Azure</a:t>
            </a:r>
            <a:r>
              <a:rPr lang="en-US"/>
              <a:t> too, with more coming soon).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t>Architecture is divided into subgroups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76200" lvl="0" marL="0" rtl="0" algn="l">
              <a:spcBef>
                <a:spcPts val="0"/>
              </a:spcBef>
              <a:spcAft>
                <a:spcPts val="0"/>
              </a:spcAft>
              <a:buClr>
                <a:schemeClr val="dk1"/>
              </a:buClr>
              <a:buSzPts val="1200"/>
              <a:buFont typeface="Arial"/>
              <a:buChar char="•"/>
            </a:pPr>
            <a:r>
              <a:rPr b="1" lang="en-US"/>
              <a:t>Developer control plane</a:t>
            </a:r>
            <a:r>
              <a:rPr lang="en-US"/>
              <a:t>: This is the version control, where developers publish their code. They provide a workload specification (in McKinsey’s case, a </a:t>
            </a:r>
            <a:r>
              <a:rPr lang="en-US" u="sng">
                <a:solidFill>
                  <a:schemeClr val="hlink"/>
                </a:solidFill>
                <a:hlinkClick r:id="rId5"/>
              </a:rPr>
              <a:t>Score file</a:t>
            </a:r>
            <a:r>
              <a:rPr lang="en-US"/>
              <a:t>) that codifies specific configurations.</a:t>
            </a:r>
            <a:endParaRPr/>
          </a:p>
          <a:p>
            <a:pPr indent="-76200" lvl="0" marL="0" rtl="0" algn="l">
              <a:spcBef>
                <a:spcPts val="0"/>
              </a:spcBef>
              <a:spcAft>
                <a:spcPts val="0"/>
              </a:spcAft>
              <a:buClr>
                <a:schemeClr val="dk1"/>
              </a:buClr>
              <a:buSzPts val="1200"/>
              <a:buFont typeface="Arial"/>
              <a:buChar char="•"/>
            </a:pPr>
            <a:r>
              <a:rPr b="1" lang="en-US"/>
              <a:t>Integration and delivery</a:t>
            </a:r>
            <a:r>
              <a:rPr lang="en-US"/>
              <a:t>: This includes the CI pipeline to build application code into a container and publish it to a registry. This notifies the platform orchestrator to initiate a build. Then, resources are provisioned. This area also includes a CD pipeline and infrastructure control plane.</a:t>
            </a:r>
            <a:endParaRPr/>
          </a:p>
          <a:p>
            <a:pPr indent="-76200" lvl="0" marL="0" rtl="0" algn="l">
              <a:spcBef>
                <a:spcPts val="0"/>
              </a:spcBef>
              <a:spcAft>
                <a:spcPts val="0"/>
              </a:spcAft>
              <a:buClr>
                <a:schemeClr val="dk1"/>
              </a:buClr>
              <a:buSzPts val="1200"/>
              <a:buFont typeface="Arial"/>
              <a:buChar char="•"/>
            </a:pPr>
            <a:r>
              <a:rPr b="1" lang="en-US"/>
              <a:t>Monitoring and logging</a:t>
            </a:r>
            <a:r>
              <a:rPr lang="en-US"/>
              <a:t>: This plane includes tools for observability, analytics, and application performance monitoring.</a:t>
            </a:r>
            <a:endParaRPr/>
          </a:p>
          <a:p>
            <a:pPr indent="-76200" lvl="0" marL="0" rtl="0" algn="l">
              <a:spcBef>
                <a:spcPts val="0"/>
              </a:spcBef>
              <a:spcAft>
                <a:spcPts val="0"/>
              </a:spcAft>
              <a:buClr>
                <a:schemeClr val="dk1"/>
              </a:buClr>
              <a:buSzPts val="1200"/>
              <a:buFont typeface="Arial"/>
              <a:buChar char="•"/>
            </a:pPr>
            <a:r>
              <a:rPr b="1" lang="en-US"/>
              <a:t>Security plane</a:t>
            </a:r>
            <a:r>
              <a:rPr lang="en-US"/>
              <a:t>: This area includes tools for secrets management, policies, and security vetting.</a:t>
            </a:r>
            <a:endParaRPr/>
          </a:p>
          <a:p>
            <a:pPr indent="-76200" lvl="0" marL="0" rtl="0" algn="l">
              <a:spcBef>
                <a:spcPts val="0"/>
              </a:spcBef>
              <a:spcAft>
                <a:spcPts val="0"/>
              </a:spcAft>
              <a:buClr>
                <a:schemeClr val="dk1"/>
              </a:buClr>
              <a:buSzPts val="1200"/>
              <a:buFont typeface="Arial"/>
              <a:buChar char="•"/>
            </a:pPr>
            <a:r>
              <a:rPr b="1" lang="en-US"/>
              <a:t>Resource plane</a:t>
            </a:r>
            <a:r>
              <a:rPr lang="en-US"/>
              <a:t>: This plane encompasses cluster management, database tools, networking, and messaging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Starting from a blueprint could be a big help to rapidly construct IDPs. Yet, there will still be some potential roadblocks associated with adopting an internal developer experience platform. One of them is creating common platforms that actually cater well to </a:t>
            </a:r>
            <a:r>
              <a:rPr i="1" lang="en-US"/>
              <a:t>all</a:t>
            </a:r>
            <a:r>
              <a:rPr lang="en-US"/>
              <a:t> environments.</a:t>
            </a:r>
            <a:endParaRPr/>
          </a:p>
        </p:txBody>
      </p:sp>
      <p:sp>
        <p:nvSpPr>
          <p:cNvPr id="649" name="Google Shape;64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PlatformEngineering.org has also expanded McKinsey’s original IDP reference architecture with a </a:t>
            </a:r>
            <a:r>
              <a:rPr lang="en-US" u="sng">
                <a:solidFill>
                  <a:schemeClr val="hlink"/>
                </a:solidFill>
                <a:hlinkClick r:id="rId2"/>
              </a:rPr>
              <a:t>tooling landscape</a:t>
            </a:r>
            <a:r>
              <a:rPr lang="en-US"/>
              <a:t> that adopts the same umbrella subgroupings but includes other pluggable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Starting from a blueprint can be really useful to preventing roadblock to getting started with this</a:t>
            </a:r>
            <a:endParaRPr/>
          </a:p>
        </p:txBody>
      </p:sp>
      <p:sp>
        <p:nvSpPr>
          <p:cNvPr id="660" name="Google Shape;66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Out of the box, Backstage includes:</a:t>
            </a:r>
            <a:endParaRPr/>
          </a:p>
          <a:p>
            <a:pPr indent="-76200" lvl="0" marL="0" rtl="0" algn="l">
              <a:spcBef>
                <a:spcPts val="0"/>
              </a:spcBef>
              <a:spcAft>
                <a:spcPts val="0"/>
              </a:spcAft>
              <a:buClr>
                <a:schemeClr val="dk1"/>
              </a:buClr>
              <a:buSzPts val="1200"/>
              <a:buFont typeface="Arial"/>
              <a:buChar char="•"/>
            </a:pPr>
            <a:r>
              <a:rPr lang="en-US" u="sng">
                <a:solidFill>
                  <a:schemeClr val="hlink"/>
                </a:solidFill>
                <a:hlinkClick r:id="rId2"/>
              </a:rPr>
              <a:t>Backstage Software Catalog</a:t>
            </a:r>
            <a:r>
              <a:rPr lang="en-US"/>
              <a:t> for managing all your software (microservices, libraries, data pipelines, websites, ML models, etc.)</a:t>
            </a:r>
            <a:endParaRPr/>
          </a:p>
          <a:p>
            <a:pPr indent="-76200" lvl="0" marL="0" rtl="0" algn="l">
              <a:spcBef>
                <a:spcPts val="0"/>
              </a:spcBef>
              <a:spcAft>
                <a:spcPts val="0"/>
              </a:spcAft>
              <a:buClr>
                <a:schemeClr val="dk1"/>
              </a:buClr>
              <a:buSzPts val="1200"/>
              <a:buFont typeface="Arial"/>
              <a:buChar char="•"/>
            </a:pPr>
            <a:r>
              <a:rPr lang="en-US" u="sng">
                <a:solidFill>
                  <a:schemeClr val="hlink"/>
                </a:solidFill>
                <a:hlinkClick r:id="rId3"/>
              </a:rPr>
              <a:t>Backstage Software Templates</a:t>
            </a:r>
            <a:r>
              <a:rPr lang="en-US"/>
              <a:t> for quickly spinning up new projects and standardizing your tooling with your organization’s best practices</a:t>
            </a:r>
            <a:endParaRPr/>
          </a:p>
          <a:p>
            <a:pPr indent="-76200" lvl="0" marL="0" rtl="0" algn="l">
              <a:spcBef>
                <a:spcPts val="0"/>
              </a:spcBef>
              <a:spcAft>
                <a:spcPts val="0"/>
              </a:spcAft>
              <a:buClr>
                <a:schemeClr val="dk1"/>
              </a:buClr>
              <a:buSzPts val="1200"/>
              <a:buFont typeface="Arial"/>
              <a:buChar char="•"/>
            </a:pPr>
            <a:r>
              <a:rPr lang="en-US" u="sng">
                <a:solidFill>
                  <a:schemeClr val="hlink"/>
                </a:solidFill>
                <a:hlinkClick r:id="rId4"/>
              </a:rPr>
              <a:t>Backstage TechDocs</a:t>
            </a:r>
            <a:r>
              <a:rPr lang="en-US"/>
              <a:t> for making it easy to create, maintain, find, and use technical documentation, using a "docs like code" approach</a:t>
            </a:r>
            <a:endParaRPr/>
          </a:p>
          <a:p>
            <a:pPr indent="-76200" lvl="0" marL="0" rtl="0" algn="l">
              <a:spcBef>
                <a:spcPts val="0"/>
              </a:spcBef>
              <a:spcAft>
                <a:spcPts val="0"/>
              </a:spcAft>
              <a:buClr>
                <a:schemeClr val="dk1"/>
              </a:buClr>
              <a:buSzPts val="1200"/>
              <a:buFont typeface="Arial"/>
              <a:buChar char="•"/>
            </a:pPr>
            <a:r>
              <a:rPr lang="en-US"/>
              <a:t>Plus, a growing ecosystem of </a:t>
            </a:r>
            <a:r>
              <a:rPr lang="en-US" u="sng">
                <a:solidFill>
                  <a:schemeClr val="hlink"/>
                </a:solidFill>
                <a:hlinkClick r:id="rId5"/>
              </a:rPr>
              <a:t>open source plugins</a:t>
            </a:r>
            <a:r>
              <a:rPr lang="en-US"/>
              <a:t> that further expand Backstage’s customizability and functionality</a:t>
            </a:r>
            <a:endParaRPr/>
          </a:p>
          <a:p>
            <a:pPr indent="0" lvl="0" marL="0" rtl="0" algn="l">
              <a:spcBef>
                <a:spcPts val="0"/>
              </a:spcBef>
              <a:spcAft>
                <a:spcPts val="0"/>
              </a:spcAft>
              <a:buNone/>
            </a:pPr>
            <a:r>
              <a:t/>
            </a:r>
            <a:endParaRPr u="sng">
              <a:solidFill>
                <a:schemeClr val="hlink"/>
              </a:solidFill>
              <a:hlinkClick r:id="rId6"/>
            </a:endParaRPr>
          </a:p>
          <a:p>
            <a:pPr indent="0" lvl="0" marL="0" rtl="0" algn="l">
              <a:spcBef>
                <a:spcPts val="0"/>
              </a:spcBef>
              <a:spcAft>
                <a:spcPts val="0"/>
              </a:spcAft>
              <a:buNone/>
            </a:pPr>
            <a:r>
              <a:t/>
            </a:r>
            <a:endParaRPr u="sng">
              <a:solidFill>
                <a:schemeClr val="hlink"/>
              </a:solidFill>
              <a:hlinkClick r:id="rId7"/>
            </a:endParaRPr>
          </a:p>
          <a:p>
            <a:pPr indent="0" lvl="0" marL="0" rtl="0" algn="l">
              <a:spcBef>
                <a:spcPts val="0"/>
              </a:spcBef>
              <a:spcAft>
                <a:spcPts val="0"/>
              </a:spcAft>
              <a:buNone/>
            </a:pPr>
            <a:r>
              <a:rPr lang="en-US" u="sng">
                <a:solidFill>
                  <a:schemeClr val="hlink"/>
                </a:solidFill>
                <a:hlinkClick r:id="rId8"/>
              </a:rPr>
              <a:t>Cheryl Hung</a:t>
            </a:r>
            <a:r>
              <a:rPr lang="en-US"/>
              <a:t>, formerly of Google and the CNCF, shared similar sentiments on engineering platforms for developers, "Tools like Backstage or other developer control planes lessen the learning curve and provide a clarity of experience for developers without limiting their ability to seek out and learn platform tools beyond that portal.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is, developers can get access to a dashboard and 95% of what they need is centralized and actionable from the UI. </a:t>
            </a:r>
            <a:endParaRPr/>
          </a:p>
          <a:p>
            <a:pPr indent="0" lvl="0" marL="0" rtl="0" algn="l">
              <a:spcBef>
                <a:spcPts val="0"/>
              </a:spcBef>
              <a:spcAft>
                <a:spcPts val="0"/>
              </a:spcAft>
              <a:buNone/>
            </a:pPr>
            <a:r>
              <a:t/>
            </a:r>
            <a:endParaRPr/>
          </a:p>
        </p:txBody>
      </p:sp>
      <p:sp>
        <p:nvSpPr>
          <p:cNvPr id="668" name="Google Shape;66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Red Hat Backstage Plug-ins are generally available in the second half of this year along with the Developer Preview of Red Hat Developer Hub. For a view into the platform and to test drive features today, interested users can access the upstream project </a:t>
            </a:r>
            <a:r>
              <a:rPr lang="en-US" u="sng">
                <a:solidFill>
                  <a:schemeClr val="hlink"/>
                </a:solidFill>
                <a:hlinkClick r:id="rId2"/>
              </a:rPr>
              <a:t>Janus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Red Hat Developer Hub extends the functionality through a set of predefined supported plug-ins providing extensions and components to ease the developer's path as they design and build composite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main issue with backstage: platform engineers (rather infra people) need to get their hands dirty with javascript (i.e., React) code or application developers need to be configuring infra integrations.... Tool - skillset mismatch</a:t>
            </a:r>
            <a:endParaRPr/>
          </a:p>
        </p:txBody>
      </p:sp>
      <p:sp>
        <p:nvSpPr>
          <p:cNvPr id="678" name="Google Shape;67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Grace to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Configure8 - SaaS or hosted in your AWS account</a:t>
            </a:r>
            <a:endParaRPr/>
          </a:p>
          <a:p>
            <a:pPr indent="0" lvl="0" marL="0" rtl="0" algn="l">
              <a:spcBef>
                <a:spcPts val="0"/>
              </a:spcBef>
              <a:spcAft>
                <a:spcPts val="0"/>
              </a:spcAft>
              <a:buNone/>
            </a:pPr>
            <a:r>
              <a:rPr lang="en-US"/>
              <a:t>Cortex – hosted and “simple to use’ alternative to backstage – although also a plugin to backstage available</a:t>
            </a:r>
            <a:endParaRPr/>
          </a:p>
          <a:p>
            <a:pPr indent="0" lvl="0" marL="0" rtl="0" algn="l">
              <a:spcBef>
                <a:spcPts val="0"/>
              </a:spcBef>
              <a:spcAft>
                <a:spcPts val="0"/>
              </a:spcAft>
              <a:buNone/>
            </a:pPr>
            <a:r>
              <a:rPr lang="en-US"/>
              <a:t>Roadie gives you a production-grade Backstage instance and keeps it safe through regular upgrades, SSO and dedicated infrastructure.</a:t>
            </a:r>
            <a:endParaRPr/>
          </a:p>
          <a:p>
            <a:pPr indent="0" lvl="0" marL="0" rtl="0" algn="l">
              <a:spcBef>
                <a:spcPts val="0"/>
              </a:spcBef>
              <a:spcAft>
                <a:spcPts val="0"/>
              </a:spcAft>
              <a:buNone/>
            </a:pPr>
            <a:r>
              <a:rPr lang="en-US"/>
              <a:t>Port – very similar to backstage SaaS offering (has blueprints)</a:t>
            </a:r>
            <a:endParaRPr/>
          </a:p>
          <a:p>
            <a:pPr indent="0" lvl="0" marL="0" rtl="0" algn="l">
              <a:spcBef>
                <a:spcPts val="0"/>
              </a:spcBef>
              <a:spcAft>
                <a:spcPts val="0"/>
              </a:spcAft>
              <a:buNone/>
            </a:pPr>
            <a:r>
              <a:rPr lang="en-US"/>
              <a:t>Compass – developer control plane. developer experience platform and service catalog. With predefined scorecards (available in beta)</a:t>
            </a:r>
            <a:endParaRPr/>
          </a:p>
          <a:p>
            <a:pPr indent="0" lvl="0" marL="0" rtl="0" algn="l">
              <a:spcBef>
                <a:spcPts val="0"/>
              </a:spcBef>
              <a:spcAft>
                <a:spcPts val="0"/>
              </a:spcAft>
              <a:buNone/>
            </a:pPr>
            <a:r>
              <a:rPr lang="en-US"/>
              <a:t>OpsLevel - an internal developer portal that empowers engineering teams to access the tools and information they need to quickly build and ship high-quality software. </a:t>
            </a:r>
            <a:endParaRPr/>
          </a:p>
        </p:txBody>
      </p:sp>
      <p:sp>
        <p:nvSpPr>
          <p:cNvPr id="690" name="Google Shape;69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21b3864be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321b3864be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2795a2339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32795a23396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100"/>
              <a:buNone/>
            </a:pPr>
            <a:r>
              <a:rPr lang="en-US" sz="2800"/>
              <a:t>14:25 - 14:45	HandsOn: Set up RHDH and Openshift (20 mins)</a:t>
            </a:r>
            <a:endParaRPr/>
          </a:p>
        </p:txBody>
      </p:sp>
      <p:sp>
        <p:nvSpPr>
          <p:cNvPr id="712" name="Google Shape;712;g32795a23396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2795a23396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2795a23396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32795a23396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795a23396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32795a23396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rgbClr val="009DD9"/>
                </a:solidFill>
              </a:rPr>
              <a:t>14:45 - 15:00	Break (15 mins)</a:t>
            </a:r>
            <a:endParaRPr/>
          </a:p>
        </p:txBody>
      </p:sp>
      <p:sp>
        <p:nvSpPr>
          <p:cNvPr id="726" name="Google Shape;726;g32795a23396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795a2339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32795a23396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32795a23396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2795a2339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32795a23396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t>15:00 - 15:20	Theory: Deeper dive into RHDH (20 mins)</a:t>
            </a:r>
            <a:endParaRPr sz="2800"/>
          </a:p>
          <a:p>
            <a:pPr indent="-228600" lvl="4" marL="2057400" rtl="0" algn="l">
              <a:lnSpc>
                <a:spcPct val="90000"/>
              </a:lnSpc>
              <a:spcBef>
                <a:spcPts val="1000"/>
              </a:spcBef>
              <a:spcAft>
                <a:spcPts val="0"/>
              </a:spcAft>
              <a:buClr>
                <a:schemeClr val="dk1"/>
              </a:buClr>
              <a:buSzPts val="1800"/>
              <a:buChar char="•"/>
            </a:pPr>
            <a:r>
              <a:rPr lang="en-US" sz="1800"/>
              <a:t>Intro to Red Hat Developer Hub + differences with Backstage</a:t>
            </a:r>
            <a:endParaRPr sz="1800"/>
          </a:p>
          <a:p>
            <a:pPr indent="-228600" lvl="4" marL="2057400" rtl="0" algn="l">
              <a:lnSpc>
                <a:spcPct val="90000"/>
              </a:lnSpc>
              <a:spcBef>
                <a:spcPts val="1000"/>
              </a:spcBef>
              <a:spcAft>
                <a:spcPts val="0"/>
              </a:spcAft>
              <a:buClr>
                <a:schemeClr val="dk1"/>
              </a:buClr>
              <a:buSzPts val="1800"/>
              <a:buChar char="•"/>
            </a:pPr>
            <a:r>
              <a:rPr lang="en-US" sz="1800"/>
              <a:t>Software Templates</a:t>
            </a:r>
            <a:endParaRPr sz="1800"/>
          </a:p>
          <a:p>
            <a:pPr indent="-228600" lvl="4" marL="2057400" rtl="0" algn="l">
              <a:lnSpc>
                <a:spcPct val="90000"/>
              </a:lnSpc>
              <a:spcBef>
                <a:spcPts val="1000"/>
              </a:spcBef>
              <a:spcAft>
                <a:spcPts val="0"/>
              </a:spcAft>
              <a:buClr>
                <a:schemeClr val="dk1"/>
              </a:buClr>
              <a:buSzPts val="1800"/>
              <a:buChar char="•"/>
            </a:pPr>
            <a:r>
              <a:rPr lang="en-US" sz="1800"/>
              <a:t>Dynamic Plugins</a:t>
            </a:r>
            <a:endParaRPr/>
          </a:p>
        </p:txBody>
      </p:sp>
      <p:sp>
        <p:nvSpPr>
          <p:cNvPr id="733" name="Google Shape;733;g32795a23396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795a23396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32795a23396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Red Hat Backstage Plug-ins are generally available in the second half of this year along with the Developer Preview of Red Hat Developer Hub. For a view into the platform and to test drive features today, interested users can access the upstream project </a:t>
            </a:r>
            <a:r>
              <a:rPr lang="en-US" u="sng">
                <a:solidFill>
                  <a:schemeClr val="hlink"/>
                </a:solidFill>
                <a:hlinkClick r:id="rId2"/>
              </a:rPr>
              <a:t>Janus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Red Hat Developer Hub extends the functionality through a set of predefined supported plug-ins providing extensions and components to ease the developer's path as they design and build composite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main issue with backstage: platform engineers (rather infra people) need to get their hands dirty with javascript (i.e., React) code or application developers need to be configuring infra integrations.... Tool - skillset mismatch</a:t>
            </a:r>
            <a:endParaRPr/>
          </a:p>
        </p:txBody>
      </p:sp>
      <p:sp>
        <p:nvSpPr>
          <p:cNvPr id="740" name="Google Shape;740;g32795a23396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2795a23396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2795a23396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32795a23396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2795a23396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2795a23396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32795a23396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2795a23396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2795a23396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32795a23396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27dbcbe50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27dbcbe50a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g327dbcbe50a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27dbcbe50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27dbcbe50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g327dbcbe50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27dbcbe50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27dbcbe50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327dbcbe50a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27dbcbe50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27dbcbe50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327dbcbe50a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27dbcbe5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27dbcbe50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327dbcbe50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Grace til 21</a:t>
            </a:r>
            <a:endParaRPr/>
          </a:p>
        </p:txBody>
      </p:sp>
      <p:sp>
        <p:nvSpPr>
          <p:cNvPr id="156" name="Google Shape;15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27dbcbe50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27dbcbe50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327dbcbe50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27dbcbe50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27dbcbe50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327dbcbe50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2795a2339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g32795a23396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t>15:20 - 15:40	HandsOn: Set up Liberty Software Template (20 mins)</a:t>
            </a:r>
            <a:endParaRPr sz="2800"/>
          </a:p>
          <a:p>
            <a:pPr indent="0" lvl="0" marL="0" rtl="0" algn="l">
              <a:lnSpc>
                <a:spcPct val="90000"/>
              </a:lnSpc>
              <a:spcBef>
                <a:spcPts val="1000"/>
              </a:spcBef>
              <a:spcAft>
                <a:spcPts val="0"/>
              </a:spcAft>
              <a:buClr>
                <a:schemeClr val="dk1"/>
              </a:buClr>
              <a:buSzPts val="1100"/>
              <a:buFont typeface="Arial"/>
              <a:buNone/>
            </a:pPr>
            <a:r>
              <a:rPr lang="en-US" sz="2800"/>
              <a:t>15:40 - 16:00	HandsOn: Set up Quarkus Software Template (20 mins)</a:t>
            </a:r>
            <a:endParaRPr sz="2800"/>
          </a:p>
        </p:txBody>
      </p:sp>
      <p:sp>
        <p:nvSpPr>
          <p:cNvPr id="834" name="Google Shape;834;g32795a23396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2795a23396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2795a23396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32795a23396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27d97d1b8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27d97d1b8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327d97d1b8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2795a23396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g32795a23396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rgbClr val="009DD9"/>
                </a:solidFill>
              </a:rPr>
              <a:t>16:00 - 16:15	Break (15 mins)</a:t>
            </a:r>
            <a:endParaRPr/>
          </a:p>
        </p:txBody>
      </p:sp>
      <p:sp>
        <p:nvSpPr>
          <p:cNvPr id="855" name="Google Shape;855;g32795a23396_0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2795a23396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g32795a23396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100"/>
              <a:buNone/>
            </a:pPr>
            <a:r>
              <a:rPr lang="en-US" sz="2800"/>
              <a:t>16:15 - 16:30	HandsOn: Exploring custom dynamic plugins (15 mins)</a:t>
            </a:r>
            <a:endParaRPr sz="2800"/>
          </a:p>
        </p:txBody>
      </p:sp>
      <p:sp>
        <p:nvSpPr>
          <p:cNvPr id="862" name="Google Shape;862;g32795a23396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2795a2339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2795a23396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32795a23396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27d97d1b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27d97d1b8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327d97d1b8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80707"/>
                </a:solidFill>
                <a:latin typeface="Arial"/>
                <a:ea typeface="Arial"/>
                <a:cs typeface="Arial"/>
                <a:sym typeface="Arial"/>
              </a:rPr>
              <a:t>Employees are facing increased pressure to meet business goals as their organizations pivot to meet digital transformation requirements more quickly than ever before. IT teams and specifically developers, sit at the center of that change.</a:t>
            </a:r>
            <a:endParaRPr/>
          </a:p>
        </p:txBody>
      </p:sp>
      <p:sp>
        <p:nvSpPr>
          <p:cNvPr id="163" name="Google Shape;1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this looks like will be specific to your organization</a:t>
            </a:r>
            <a:endParaRPr/>
          </a:p>
          <a:p>
            <a:pPr indent="0" lvl="1" marL="457200" rtl="0" algn="l">
              <a:spcBef>
                <a:spcPts val="0"/>
              </a:spcBef>
              <a:spcAft>
                <a:spcPts val="0"/>
              </a:spcAft>
              <a:buNone/>
            </a:pPr>
            <a:r>
              <a:rPr lang="en-US"/>
              <a:t>How much do you want to build yourself?</a:t>
            </a:r>
            <a:endParaRPr/>
          </a:p>
          <a:p>
            <a:pPr indent="0" lvl="1" marL="457200" rtl="0" algn="l">
              <a:spcBef>
                <a:spcPts val="0"/>
              </a:spcBef>
              <a:spcAft>
                <a:spcPts val="0"/>
              </a:spcAft>
              <a:buNone/>
            </a:pPr>
            <a:r>
              <a:rPr lang="en-US"/>
              <a:t>What is your team structure and development needs?</a:t>
            </a:r>
            <a:endParaRPr/>
          </a:p>
          <a:p>
            <a:pPr indent="0" lvl="0" marL="0" rtl="0" algn="l">
              <a:spcBef>
                <a:spcPts val="0"/>
              </a:spcBef>
              <a:spcAft>
                <a:spcPts val="0"/>
              </a:spcAft>
              <a:buNone/>
            </a:pPr>
            <a:r>
              <a:t/>
            </a:r>
            <a:endParaRPr/>
          </a:p>
        </p:txBody>
      </p:sp>
      <p:sp>
        <p:nvSpPr>
          <p:cNvPr id="889" name="Google Shape;88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trick for Snyk was to engineer a developer control plane that potentially reduces cognitive load for all developers, provides a paved path for the majority of developers, and enables flexibility for "off-road" excursions for the minority who want to do something "non-standard". More broadly, as </a:t>
            </a:r>
            <a:r>
              <a:rPr i="1" lang="en-US"/>
              <a:t>Team Topologies</a:t>
            </a:r>
            <a:r>
              <a:rPr lang="en-US"/>
              <a:t> describes, the aim is to reduce cognitive load and the need for too much context switching.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 every developer is going to be keen to get their hands dirty, and the ideal platform makes sure they don't have to. It should be, as Crystal describes, turnkey. For example, maybe a developer needs a new instance, and they should be able to go into a self-service UI, press a button and have an instance up and running in 45 minutes. This will require a lot of automation that may not be in place yet. In the meantime, developers will often be other developers' best friends.</a:t>
            </a:r>
            <a:endParaRPr/>
          </a:p>
          <a:p>
            <a:pPr indent="0" lvl="0" marL="0" rtl="0" algn="l">
              <a:spcBef>
                <a:spcPts val="0"/>
              </a:spcBef>
              <a:spcAft>
                <a:spcPts val="0"/>
              </a:spcAft>
              <a:buNone/>
            </a:pPr>
            <a:r>
              <a:rPr lang="en-US"/>
              <a:t>In hands-on cases like the one Crystal shares, the developer who wants something more than the platform offers by default is free to take on these tasks and should be encouraged because they can be a great resource for other developers. In this case, the developer happened to have an infrastructure background, followed the playbook and developed what he needed. But it didn't stop there. That developer advocated for the team in monthly R&amp;D discussions, explaining how he did what he needed in a self-service fashion, how he didn't need to interact with the infra team, and was able to build a whole Terraform module himself and add it to Polaris (the internal platform).</a:t>
            </a:r>
            <a:endParaRPr/>
          </a:p>
          <a:p>
            <a:pPr indent="0" lvl="0" marL="0" rtl="0" algn="l">
              <a:spcBef>
                <a:spcPts val="0"/>
              </a:spcBef>
              <a:spcAft>
                <a:spcPts val="0"/>
              </a:spcAft>
              <a:buNone/>
            </a:pPr>
            <a:br>
              <a:rPr lang="en-US"/>
            </a:br>
            <a:endParaRPr/>
          </a:p>
          <a:p>
            <a:pPr indent="0" lvl="0" marL="0" rtl="0" algn="l">
              <a:spcBef>
                <a:spcPts val="0"/>
              </a:spcBef>
              <a:spcAft>
                <a:spcPts val="0"/>
              </a:spcAft>
              <a:buNone/>
            </a:pPr>
            <a:r>
              <a:t/>
            </a:r>
            <a:endParaRPr/>
          </a:p>
        </p:txBody>
      </p:sp>
      <p:sp>
        <p:nvSpPr>
          <p:cNvPr id="906" name="Google Shape;90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26ce3fac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g326ce3fac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2795a23396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g32795a23396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32795a23396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Increasing responsibilities and tools has led to what </a:t>
            </a:r>
            <a:r>
              <a:rPr lang="en-US" u="sng">
                <a:solidFill>
                  <a:schemeClr val="hlink"/>
                </a:solidFill>
                <a:hlinkClick r:id="rId2"/>
              </a:rPr>
              <a:t>The State of Platform Engineering Report</a:t>
            </a:r>
            <a:r>
              <a:rPr lang="en-US"/>
              <a:t> describes as “increased cognitive load on engineers.”</a:t>
            </a:r>
            <a:endParaRPr/>
          </a:p>
          <a:p>
            <a:pPr indent="0" lvl="0" marL="0" rtl="0" algn="l">
              <a:spcBef>
                <a:spcPts val="0"/>
              </a:spcBef>
              <a:spcAft>
                <a:spcPts val="0"/>
              </a:spcAft>
              <a:buNone/>
            </a:pPr>
            <a:r>
              <a:rPr lang="en-US"/>
              <a:t>This is negative, as it could lead to shadow operations and </a:t>
            </a:r>
            <a:r>
              <a:rPr lang="en-US" u="sng">
                <a:solidFill>
                  <a:schemeClr val="hlink"/>
                </a:solidFill>
                <a:hlinkClick r:id="rId3"/>
              </a:rPr>
              <a:t>burnout</a:t>
            </a:r>
            <a:r>
              <a:rPr lang="en-US"/>
              <a:t>.</a:t>
            </a:r>
            <a:endParaRPr/>
          </a:p>
          <a:p>
            <a:pPr indent="0" lvl="0" marL="0" rtl="0" algn="l">
              <a:spcBef>
                <a:spcPts val="0"/>
              </a:spcBef>
              <a:spcAft>
                <a:spcPts val="0"/>
              </a:spcAft>
              <a:buNone/>
            </a:pPr>
            <a:r>
              <a:t/>
            </a:r>
            <a:endParaRPr/>
          </a:p>
        </p:txBody>
      </p:sp>
      <p:sp>
        <p:nvSpPr>
          <p:cNvPr id="179" name="Google Shape;1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p:nvPr>
            <p:ph idx="2" type="pic"/>
          </p:nvPr>
        </p:nvSpPr>
        <p:spPr>
          <a:xfrm>
            <a:off x="5183188" y="987425"/>
            <a:ext cx="6172200" cy="4873625"/>
          </a:xfrm>
          <a:prstGeom prst="rect">
            <a:avLst/>
          </a:prstGeom>
          <a:noFill/>
          <a:ln>
            <a:noFill/>
          </a:ln>
        </p:spPr>
      </p:sp>
      <p:sp>
        <p:nvSpPr>
          <p:cNvPr id="70" name="Google Shape;70;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21" name="Shape 21"/>
        <p:cNvGrpSpPr/>
        <p:nvPr/>
      </p:nvGrpSpPr>
      <p:grpSpPr>
        <a:xfrm>
          <a:off x="0" y="0"/>
          <a:ext cx="0" cy="0"/>
          <a:chOff x="0" y="0"/>
          <a:chExt cx="0" cy="0"/>
        </a:xfrm>
      </p:grpSpPr>
      <p:sp>
        <p:nvSpPr>
          <p:cNvPr id="22" name="Google Shape;22;p3"/>
          <p:cNvSpPr txBox="1"/>
          <p:nvPr>
            <p:ph type="title"/>
          </p:nvPr>
        </p:nvSpPr>
        <p:spPr>
          <a:xfrm>
            <a:off x="280416" y="268224"/>
            <a:ext cx="5522976" cy="1072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2.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2.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hyperlink" Target="https://www.reddit.com/r/ProgrammerHumor/comments/lgmj45/adopting_cloud_nativ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hyperlink" Target="https://semaphoreci.com/blog/kubernetes-deployment" TargetMode="External"/><Relationship Id="rId5" Type="http://schemas.openxmlformats.org/officeDocument/2006/relationships/hyperlink" Target="https://developer.ibm.com/articles/awb-containerizing-java-apps-with-cloud-native-buildpack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hyperlink" Target="https://www.asylas.com/asylas/security-memes-our-year-end-humor-brea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humanitec.com/blog/impact-of-internal-developer-platform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gif"/><Relationship Id="rId4" Type="http://schemas.openxmlformats.org/officeDocument/2006/relationships/hyperlink" Target="https://tenor.com/view/penny-kaley-cuoco-see-laptop-gif-537532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hyperlink" Target="https://www.salesforce.com/uk/news/stories/new-research-shows-how-to-keep-developers-happy-amid-the-great-resign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hyperlink" Target="https://medium.com/defense-unicorns/5-minute-devops-platform-engineering-dosent-replace-devops-599f2d61b6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datocms-assets.com/2885/1693337739-whitepaper_the-6-pillars-of-platform-engineering_q3-23.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configure8.io/blog/internal-developer-portal-vs-internal-developer-platform-whats-the-difference-and-why-both-matter"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hyperlink" Target="https://www.openxcell.com/devops/" TargetMode="External"/><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jpg"/><Relationship Id="rId9" Type="http://schemas.openxmlformats.org/officeDocument/2006/relationships/image" Target="../media/image52.png"/><Relationship Id="rId5" Type="http://schemas.openxmlformats.org/officeDocument/2006/relationships/image" Target="../media/image2.jpg"/><Relationship Id="rId6" Type="http://schemas.openxmlformats.org/officeDocument/2006/relationships/image" Target="../media/image7.png"/><Relationship Id="rId7" Type="http://schemas.openxmlformats.org/officeDocument/2006/relationships/hyperlink" Target="https://www.linkedin.com/in/grace-jansen/" TargetMode="External"/><Relationship Id="rId8" Type="http://schemas.openxmlformats.org/officeDocument/2006/relationships/hyperlink" Target="https://www.linkedin.com/in/maarten-vandeperre-8780743b/"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hyperlink" Target="https://www.configure8.io/" TargetMode="External"/><Relationship Id="rId5"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hyperlink" Target="https://www.configure8.io/" TargetMode="External"/><Relationship Id="rId5"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hyperlink" Target="https://platformweekly.com/issues/developer-portals-developer-platform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hyperlink" Target="https://humanitec.com/blog/impact-of-internal-developer-platform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hyperlink" Target="https://www.lyrid.io/post/platform-engineering-paving-golden-paths-to-developer-efficienc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hyperlink" Target="https://humanitec.com/reference-architectur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1.png"/><Relationship Id="rId4" Type="http://schemas.openxmlformats.org/officeDocument/2006/relationships/hyperlink" Target="https://platformengineering.org/platform-tool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hyperlink" Target="https://backstage.io/" TargetMode="External"/><Relationship Id="rId5"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hyperlink" Target="https://developers.redhat.com/rhdh" TargetMode="External"/><Relationship Id="rId5" Type="http://schemas.openxmlformats.org/officeDocument/2006/relationships/hyperlink" Target="https://www.youtube.com/watch?v=tvVOC0mFR_4&amp;t=182s" TargetMode="External"/><Relationship Id="rId6" Type="http://schemas.openxmlformats.org/officeDocument/2006/relationships/image" Target="../media/image55.png"/><Relationship Id="rId7" Type="http://schemas.openxmlformats.org/officeDocument/2006/relationships/hyperlink" Target="https://github.com/maarten-vandeperre/developer-hub-documentation" TargetMode="External"/></Relationships>
</file>

<file path=ppt/slides/_rels/slide45.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63.png"/><Relationship Id="rId12" Type="http://schemas.openxmlformats.org/officeDocument/2006/relationships/image" Target="../media/image71.jp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58.png"/><Relationship Id="rId9" Type="http://schemas.openxmlformats.org/officeDocument/2006/relationships/image" Target="../media/image79.png"/><Relationship Id="rId5" Type="http://schemas.openxmlformats.org/officeDocument/2006/relationships/image" Target="../media/image56.png"/><Relationship Id="rId6" Type="http://schemas.openxmlformats.org/officeDocument/2006/relationships/hyperlink" Target="https://internaldeveloperplatform.org/developer-portals/" TargetMode="External"/><Relationship Id="rId7" Type="http://schemas.openxmlformats.org/officeDocument/2006/relationships/image" Target="../media/image57.png"/><Relationship Id="rId8"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comments" Target="../comments/commen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comments" Target="../comments/commen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hyperlink" Target="https://developers.redhat.com/rhdh" TargetMode="External"/><Relationship Id="rId5" Type="http://schemas.openxmlformats.org/officeDocument/2006/relationships/hyperlink" Target="https://www.youtube.com/watch?v=tvVOC0mFR_4&amp;t=182s" TargetMode="External"/><Relationship Id="rId6" Type="http://schemas.openxmlformats.org/officeDocument/2006/relationships/image" Target="../media/image55.png"/><Relationship Id="rId7" Type="http://schemas.openxmlformats.org/officeDocument/2006/relationships/hyperlink" Target="https://github.com/maarten-vandeperre/developer-hub-document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omments" Target="../comments/commen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8.png"/><Relationship Id="rId4" Type="http://schemas.openxmlformats.org/officeDocument/2006/relationships/hyperlink" Target="https://www.cncf.io/blog/2022/06/15/kubernetes-operators-what-are-they-some-exampl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0.png"/><Relationship Id="rId4"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4.png"/><Relationship Id="rId4" Type="http://schemas.openxmlformats.org/officeDocument/2006/relationships/hyperlink" Target="https://quarkus.io/about/" TargetMode="External"/><Relationship Id="rId5" Type="http://schemas.openxmlformats.org/officeDocument/2006/relationships/hyperlink" Target="https://www.youtube.com/watch?v=SQDR34KoC-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5.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comments" Target="../comments/commen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jpg"/><Relationship Id="rId4" Type="http://schemas.openxmlformats.org/officeDocument/2006/relationships/image" Target="../media/image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0" Type="http://schemas.openxmlformats.org/officeDocument/2006/relationships/hyperlink" Target="https://www.youtube.com/watch?v=ZIGgs2hS3uA" TargetMode="External"/><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s://www.youtube.com/watch?v=36FcxlPerdQ" TargetMode="External"/><Relationship Id="rId4" Type="http://schemas.openxmlformats.org/officeDocument/2006/relationships/hyperlink" Target="https://www.youtube.com/watch?v=Ky8LWwU2tt8" TargetMode="External"/><Relationship Id="rId9" Type="http://schemas.openxmlformats.org/officeDocument/2006/relationships/hyperlink" Target="https://www.getport.io/webinars/how-twilio-and-snyk-improve-the-developer-experience" TargetMode="External"/><Relationship Id="rId5" Type="http://schemas.openxmlformats.org/officeDocument/2006/relationships/hyperlink" Target="https://platformengineering.org/talks-library/adopting-backstage-as-developer-portal" TargetMode="External"/><Relationship Id="rId6" Type="http://schemas.openxmlformats.org/officeDocument/2006/relationships/hyperlink" Target="https://engineering.atspotify.com/2020/04/how-we-use-backstage-at-spotify/" TargetMode="External"/><Relationship Id="rId7" Type="http://schemas.openxmlformats.org/officeDocument/2006/relationships/hyperlink" Target="https://www.getambassador.io/kubernetes-expert-interviews/crystal-hirschorn" TargetMode="External"/><Relationship Id="rId8" Type="http://schemas.openxmlformats.org/officeDocument/2006/relationships/hyperlink" Target="https://getdx.com/podcast/snyk-developer-experienc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www.infoq.com/minibooks/platform-engineering-guide/" TargetMode="External"/><Relationship Id="rId4" Type="http://schemas.openxmlformats.org/officeDocument/2006/relationships/hyperlink" Target="https://platformengineering.org/slack-rd" TargetMode="External"/><Relationship Id="rId9" Type="http://schemas.openxmlformats.org/officeDocument/2006/relationships/image" Target="../media/image2.jpg"/><Relationship Id="rId5" Type="http://schemas.openxmlformats.org/officeDocument/2006/relationships/hyperlink" Target="https://platformweekly.com/" TargetMode="External"/><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1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s://digital-platform.playbook.ee/introduction/benefits-of-a-digital-platform" TargetMode="External"/><Relationship Id="rId4" Type="http://schemas.openxmlformats.org/officeDocument/2006/relationships/hyperlink" Target="https://www.configure8.io/blog/internal-developer-portal-vs-internal-developer-platform-whats-the-difference-and-why-both-matter" TargetMode="External"/><Relationship Id="rId5" Type="http://schemas.openxmlformats.org/officeDocument/2006/relationships/hyperlink" Target="https://medium.com/contino-engineering/creating-your-internal-developer-platform-part-2-65ff217cecd6" TargetMode="External"/><Relationship Id="rId6" Type="http://schemas.openxmlformats.org/officeDocument/2006/relationships/hyperlink" Target="https://developers.redhat.com/articles/2024/09/25/why-internal-developer-portals-matter#" TargetMode="External"/><Relationship Id="rId7" Type="http://schemas.openxmlformats.org/officeDocument/2006/relationships/image" Target="../media/image10.jpg"/><Relationship Id="rId8" Type="http://schemas.openxmlformats.org/officeDocument/2006/relationships/image" Target="../media/image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developers.redhat.com/" TargetMode="External"/><Relationship Id="rId4" Type="http://schemas.openxmlformats.org/officeDocument/2006/relationships/hyperlink" Target="https://developers.redhat.com/learn/openshift/deploy-red-hat-openshift-using-helm-charts" TargetMode="External"/><Relationship Id="rId9" Type="http://schemas.openxmlformats.org/officeDocument/2006/relationships/image" Target="../media/image2.jpg"/><Relationship Id="rId5" Type="http://schemas.openxmlformats.org/officeDocument/2006/relationships/hyperlink" Target="https://openliberty.io/start/" TargetMode="External"/><Relationship Id="rId6" Type="http://schemas.openxmlformats.org/officeDocument/2006/relationships/hyperlink" Target="https://github.com/OpenLiberty/liberty-backstage-template/tree/main" TargetMode="External"/><Relationship Id="rId7" Type="http://schemas.openxmlformats.org/officeDocument/2006/relationships/hyperlink" Target="https://github.com/maarten-vandeperre/developer-hub-documentation/tree/main" TargetMode="External"/><Relationship Id="rId8" Type="http://schemas.openxmlformats.org/officeDocument/2006/relationships/image" Target="../media/image1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10.jpg"/><Relationship Id="rId9" Type="http://schemas.openxmlformats.org/officeDocument/2006/relationships/image" Target="../media/image52.png"/><Relationship Id="rId5" Type="http://schemas.openxmlformats.org/officeDocument/2006/relationships/image" Target="../media/image2.jpg"/><Relationship Id="rId6" Type="http://schemas.openxmlformats.org/officeDocument/2006/relationships/image" Target="../media/image7.png"/><Relationship Id="rId7" Type="http://schemas.openxmlformats.org/officeDocument/2006/relationships/hyperlink" Target="https://www.linkedin.com/in/grace-jansen/" TargetMode="External"/><Relationship Id="rId8" Type="http://schemas.openxmlformats.org/officeDocument/2006/relationships/hyperlink" Target="https://www.linkedin.com/in/maarten-vandeperre-8780743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pic>
        <p:nvPicPr>
          <p:cNvPr descr="A black background with a black square&#10;&#10;Description automatically generated with medium confidence" id="90" name="Google Shape;90;p14"/>
          <p:cNvPicPr preferRelativeResize="0"/>
          <p:nvPr/>
        </p:nvPicPr>
        <p:blipFill rotWithShape="1">
          <a:blip r:embed="rId3">
            <a:alphaModFix/>
          </a:blip>
          <a:srcRect b="0" l="0" r="0" t="0"/>
          <a:stretch/>
        </p:blipFill>
        <p:spPr>
          <a:xfrm>
            <a:off x="-1" y="418499"/>
            <a:ext cx="2992789" cy="2419294"/>
          </a:xfrm>
          <a:prstGeom prst="rect">
            <a:avLst/>
          </a:prstGeom>
          <a:noFill/>
          <a:ln>
            <a:noFill/>
          </a:ln>
        </p:spPr>
      </p:pic>
      <p:pic>
        <p:nvPicPr>
          <p:cNvPr descr="A black background with a black square&#10;&#10;Description automatically generated with medium confidence" id="91" name="Google Shape;91;p14"/>
          <p:cNvPicPr preferRelativeResize="0"/>
          <p:nvPr/>
        </p:nvPicPr>
        <p:blipFill rotWithShape="1">
          <a:blip r:embed="rId3">
            <a:alphaModFix/>
          </a:blip>
          <a:srcRect b="0" l="0" r="0" t="0"/>
          <a:stretch/>
        </p:blipFill>
        <p:spPr>
          <a:xfrm>
            <a:off x="0" y="2239588"/>
            <a:ext cx="1135117" cy="1241722"/>
          </a:xfrm>
          <a:prstGeom prst="rect">
            <a:avLst/>
          </a:prstGeom>
          <a:noFill/>
          <a:ln>
            <a:noFill/>
          </a:ln>
        </p:spPr>
      </p:pic>
      <p:pic>
        <p:nvPicPr>
          <p:cNvPr descr="A black background with a black square&#10;&#10;Description automatically generated with medium confidence" id="92" name="Google Shape;92;p14"/>
          <p:cNvPicPr preferRelativeResize="0"/>
          <p:nvPr/>
        </p:nvPicPr>
        <p:blipFill rotWithShape="1">
          <a:blip r:embed="rId3">
            <a:alphaModFix/>
          </a:blip>
          <a:srcRect b="0" l="0" r="0" t="0"/>
          <a:stretch/>
        </p:blipFill>
        <p:spPr>
          <a:xfrm>
            <a:off x="3714530" y="2553889"/>
            <a:ext cx="1377731" cy="2147640"/>
          </a:xfrm>
          <a:prstGeom prst="rect">
            <a:avLst/>
          </a:prstGeom>
          <a:noFill/>
          <a:ln>
            <a:noFill/>
          </a:ln>
        </p:spPr>
      </p:pic>
      <p:pic>
        <p:nvPicPr>
          <p:cNvPr descr="A black background with a black square&#10;&#10;Description automatically generated with medium confidence" id="93" name="Google Shape;93;p14"/>
          <p:cNvPicPr preferRelativeResize="0"/>
          <p:nvPr/>
        </p:nvPicPr>
        <p:blipFill rotWithShape="1">
          <a:blip r:embed="rId3">
            <a:alphaModFix/>
          </a:blip>
          <a:srcRect b="0" l="0" r="0" t="0"/>
          <a:stretch/>
        </p:blipFill>
        <p:spPr>
          <a:xfrm rot="-1134737">
            <a:off x="3804198" y="4777994"/>
            <a:ext cx="652734" cy="1017497"/>
          </a:xfrm>
          <a:prstGeom prst="rect">
            <a:avLst/>
          </a:prstGeom>
          <a:noFill/>
          <a:ln>
            <a:noFill/>
          </a:ln>
        </p:spPr>
      </p:pic>
      <p:pic>
        <p:nvPicPr>
          <p:cNvPr descr="A black background with a black square&#10;&#10;Description automatically generated with medium confidence" id="94" name="Google Shape;94;p14"/>
          <p:cNvPicPr preferRelativeResize="0"/>
          <p:nvPr/>
        </p:nvPicPr>
        <p:blipFill rotWithShape="1">
          <a:blip r:embed="rId3">
            <a:alphaModFix/>
          </a:blip>
          <a:srcRect b="0" l="0" r="0" t="0"/>
          <a:stretch/>
        </p:blipFill>
        <p:spPr>
          <a:xfrm>
            <a:off x="9012620" y="418086"/>
            <a:ext cx="2992789" cy="2419294"/>
          </a:xfrm>
          <a:prstGeom prst="rect">
            <a:avLst/>
          </a:prstGeom>
          <a:noFill/>
          <a:ln>
            <a:noFill/>
          </a:ln>
        </p:spPr>
      </p:pic>
      <p:pic>
        <p:nvPicPr>
          <p:cNvPr descr="A black background with a black square&#10;&#10;Description automatically generated with medium confidence" id="95" name="Google Shape;95;p14"/>
          <p:cNvPicPr preferRelativeResize="0"/>
          <p:nvPr/>
        </p:nvPicPr>
        <p:blipFill rotWithShape="1">
          <a:blip r:embed="rId3">
            <a:alphaModFix/>
          </a:blip>
          <a:srcRect b="0" l="0" r="0" t="0"/>
          <a:stretch/>
        </p:blipFill>
        <p:spPr>
          <a:xfrm>
            <a:off x="9119504" y="3627709"/>
            <a:ext cx="1576101" cy="1274080"/>
          </a:xfrm>
          <a:prstGeom prst="rect">
            <a:avLst/>
          </a:prstGeom>
          <a:noFill/>
          <a:ln>
            <a:noFill/>
          </a:ln>
        </p:spPr>
      </p:pic>
      <p:pic>
        <p:nvPicPr>
          <p:cNvPr descr="May be a graphic of text that says &quot;Java ON Discover the Agenda&quot;" id="96" name="Google Shape;96;p14"/>
          <p:cNvPicPr preferRelativeResize="0"/>
          <p:nvPr/>
        </p:nvPicPr>
        <p:blipFill rotWithShape="1">
          <a:blip r:embed="rId4">
            <a:alphaModFix/>
          </a:blip>
          <a:srcRect b="60920" l="81251" r="6207" t="25286"/>
          <a:stretch/>
        </p:blipFill>
        <p:spPr>
          <a:xfrm>
            <a:off x="9648883" y="418086"/>
            <a:ext cx="860131" cy="945931"/>
          </a:xfrm>
          <a:prstGeom prst="rect">
            <a:avLst/>
          </a:prstGeom>
          <a:noFill/>
          <a:ln>
            <a:noFill/>
          </a:ln>
        </p:spPr>
      </p:pic>
      <p:pic>
        <p:nvPicPr>
          <p:cNvPr descr="May be a graphic of text that says &quot;Java ON Discover the Agenda&quot;" id="97" name="Google Shape;97;p14"/>
          <p:cNvPicPr preferRelativeResize="0"/>
          <p:nvPr/>
        </p:nvPicPr>
        <p:blipFill rotWithShape="1">
          <a:blip r:embed="rId4">
            <a:alphaModFix/>
          </a:blip>
          <a:srcRect b="80000" l="8045" r="81608" t="8268"/>
          <a:stretch/>
        </p:blipFill>
        <p:spPr>
          <a:xfrm>
            <a:off x="551793" y="283216"/>
            <a:ext cx="952980" cy="1080801"/>
          </a:xfrm>
          <a:prstGeom prst="rect">
            <a:avLst/>
          </a:prstGeom>
          <a:noFill/>
          <a:ln>
            <a:noFill/>
          </a:ln>
        </p:spPr>
      </p:pic>
      <p:pic>
        <p:nvPicPr>
          <p:cNvPr descr="A person smiling for a picture&#10;&#10;Description automatically generated" id="98" name="Google Shape;98;p14"/>
          <p:cNvPicPr preferRelativeResize="0"/>
          <p:nvPr/>
        </p:nvPicPr>
        <p:blipFill rotWithShape="1">
          <a:blip r:embed="rId5">
            <a:alphaModFix/>
          </a:blip>
          <a:srcRect b="94039" l="27357" r="59080" t="0"/>
          <a:stretch/>
        </p:blipFill>
        <p:spPr>
          <a:xfrm>
            <a:off x="2062623" y="0"/>
            <a:ext cx="930165" cy="408843"/>
          </a:xfrm>
          <a:prstGeom prst="rect">
            <a:avLst/>
          </a:prstGeom>
          <a:noFill/>
          <a:ln>
            <a:noFill/>
          </a:ln>
        </p:spPr>
      </p:pic>
      <p:pic>
        <p:nvPicPr>
          <p:cNvPr descr="A person smiling for a picture&#10;&#10;Description automatically generated" id="99" name="Google Shape;99;p14"/>
          <p:cNvPicPr preferRelativeResize="0"/>
          <p:nvPr/>
        </p:nvPicPr>
        <p:blipFill rotWithShape="1">
          <a:blip r:embed="rId5">
            <a:alphaModFix/>
          </a:blip>
          <a:srcRect b="94039" l="27357" r="59080" t="0"/>
          <a:stretch/>
        </p:blipFill>
        <p:spPr>
          <a:xfrm rot="-5400000">
            <a:off x="-260661" y="3082818"/>
            <a:ext cx="930165" cy="408843"/>
          </a:xfrm>
          <a:prstGeom prst="rect">
            <a:avLst/>
          </a:prstGeom>
          <a:noFill/>
          <a:ln>
            <a:noFill/>
          </a:ln>
        </p:spPr>
      </p:pic>
      <p:pic>
        <p:nvPicPr>
          <p:cNvPr descr="May be a graphic of text that says &quot;Java ON Discover the Agenda&quot;" id="100" name="Google Shape;100;p14"/>
          <p:cNvPicPr preferRelativeResize="0"/>
          <p:nvPr/>
        </p:nvPicPr>
        <p:blipFill rotWithShape="1">
          <a:blip r:embed="rId4">
            <a:alphaModFix/>
          </a:blip>
          <a:srcRect b="80000" l="8045" r="81608" t="8268"/>
          <a:stretch/>
        </p:blipFill>
        <p:spPr>
          <a:xfrm>
            <a:off x="10780721" y="1158787"/>
            <a:ext cx="952980" cy="1080801"/>
          </a:xfrm>
          <a:prstGeom prst="rect">
            <a:avLst/>
          </a:prstGeom>
          <a:noFill/>
          <a:ln>
            <a:noFill/>
          </a:ln>
        </p:spPr>
      </p:pic>
      <p:pic>
        <p:nvPicPr>
          <p:cNvPr descr="May be a graphic of text that says &quot;Java ON Discover the Agenda&quot;" id="101" name="Google Shape;101;p14"/>
          <p:cNvPicPr preferRelativeResize="0"/>
          <p:nvPr/>
        </p:nvPicPr>
        <p:blipFill rotWithShape="1">
          <a:blip r:embed="rId4">
            <a:alphaModFix/>
          </a:blip>
          <a:srcRect b="60920" l="81251" r="6207" t="25286"/>
          <a:stretch/>
        </p:blipFill>
        <p:spPr>
          <a:xfrm>
            <a:off x="2005484" y="1249271"/>
            <a:ext cx="445206" cy="489616"/>
          </a:xfrm>
          <a:prstGeom prst="rect">
            <a:avLst/>
          </a:prstGeom>
          <a:noFill/>
          <a:ln>
            <a:noFill/>
          </a:ln>
        </p:spPr>
      </p:pic>
      <p:sp>
        <p:nvSpPr>
          <p:cNvPr id="102" name="Google Shape;102;p14"/>
          <p:cNvSpPr txBox="1"/>
          <p:nvPr/>
        </p:nvSpPr>
        <p:spPr>
          <a:xfrm>
            <a:off x="2150900" y="2055250"/>
            <a:ext cx="8747400" cy="29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700">
                <a:solidFill>
                  <a:schemeClr val="lt1"/>
                </a:solidFill>
                <a:latin typeface="Calibri"/>
                <a:ea typeface="Calibri"/>
                <a:cs typeface="Calibri"/>
                <a:sym typeface="Calibri"/>
              </a:rPr>
              <a:t>Platform Engineering 101: </a:t>
            </a:r>
            <a:endParaRPr sz="5700">
              <a:solidFill>
                <a:schemeClr val="lt1"/>
              </a:solidFill>
              <a:latin typeface="Calibri"/>
              <a:ea typeface="Calibri"/>
              <a:cs typeface="Calibri"/>
              <a:sym typeface="Calibri"/>
            </a:endParaRPr>
          </a:p>
          <a:p>
            <a:pPr indent="0" lvl="0" marL="0" rtl="0" algn="l">
              <a:spcBef>
                <a:spcPts val="0"/>
              </a:spcBef>
              <a:spcAft>
                <a:spcPts val="0"/>
              </a:spcAft>
              <a:buNone/>
            </a:pPr>
            <a:r>
              <a:rPr lang="en-US" sz="5100">
                <a:solidFill>
                  <a:schemeClr val="lt1"/>
                </a:solidFill>
                <a:latin typeface="Calibri"/>
                <a:ea typeface="Calibri"/>
                <a:cs typeface="Calibri"/>
                <a:sym typeface="Calibri"/>
              </a:rPr>
              <a:t>Building Internal Developer Platforms</a:t>
            </a:r>
            <a:endParaRPr sz="5100">
              <a:solidFill>
                <a:schemeClr val="lt1"/>
              </a:solidFill>
              <a:latin typeface="Calibri"/>
              <a:ea typeface="Calibri"/>
              <a:cs typeface="Calibri"/>
              <a:sym typeface="Calibri"/>
            </a:endParaRPr>
          </a:p>
          <a:p>
            <a:pPr indent="0" lvl="0" marL="0" rtl="0" algn="l">
              <a:spcBef>
                <a:spcPts val="0"/>
              </a:spcBef>
              <a:spcAft>
                <a:spcPts val="0"/>
              </a:spcAft>
              <a:buNone/>
            </a:pPr>
            <a:r>
              <a:t/>
            </a:r>
            <a:endParaRPr sz="3700">
              <a:solidFill>
                <a:schemeClr val="lt1"/>
              </a:solidFill>
              <a:latin typeface="Calibri"/>
              <a:ea typeface="Calibri"/>
              <a:cs typeface="Calibri"/>
              <a:sym typeface="Calibri"/>
            </a:endParaRPr>
          </a:p>
          <a:p>
            <a:pPr indent="0" lvl="0" marL="0" rtl="0" algn="l">
              <a:spcBef>
                <a:spcPts val="0"/>
              </a:spcBef>
              <a:spcAft>
                <a:spcPts val="0"/>
              </a:spcAft>
              <a:buNone/>
            </a:pPr>
            <a:r>
              <a:rPr lang="en-US" sz="3400">
                <a:solidFill>
                  <a:schemeClr val="lt1"/>
                </a:solidFill>
                <a:latin typeface="Calibri"/>
                <a:ea typeface="Calibri"/>
                <a:cs typeface="Calibri"/>
                <a:sym typeface="Calibri"/>
              </a:rPr>
              <a:t>Grace and Maarten</a:t>
            </a:r>
            <a:endParaRPr sz="3400">
              <a:solidFill>
                <a:schemeClr val="lt1"/>
              </a:solidFill>
              <a:latin typeface="Calibri"/>
              <a:ea typeface="Calibri"/>
              <a:cs typeface="Calibri"/>
              <a:sym typeface="Calibri"/>
            </a:endParaRPr>
          </a:p>
          <a:p>
            <a:pPr indent="0" lvl="0" marL="0" rtl="0" algn="l">
              <a:spcBef>
                <a:spcPts val="0"/>
              </a:spcBef>
              <a:spcAft>
                <a:spcPts val="0"/>
              </a:spcAft>
              <a:buNone/>
            </a:pPr>
            <a:r>
              <a:rPr i="1" lang="en-US" sz="2100">
                <a:solidFill>
                  <a:schemeClr val="lt1"/>
                </a:solidFill>
                <a:latin typeface="Calibri"/>
                <a:ea typeface="Calibri"/>
                <a:cs typeface="Calibri"/>
                <a:sym typeface="Calibri"/>
              </a:rPr>
              <a:t>IBM &amp; Red Hat</a:t>
            </a:r>
            <a:endParaRPr i="1" sz="2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nvSpPr>
        <p:spPr>
          <a:xfrm>
            <a:off x="280415" y="1"/>
            <a:ext cx="5815585" cy="6824276"/>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rPr lang="en-US" sz="6000">
                <a:solidFill>
                  <a:schemeClr val="dk1"/>
                </a:solidFill>
                <a:latin typeface="Calibri"/>
                <a:ea typeface="Calibri"/>
                <a:cs typeface="Calibri"/>
                <a:sym typeface="Calibri"/>
              </a:rPr>
              <a:t>It’s not just </a:t>
            </a:r>
            <a:endParaRPr/>
          </a:p>
          <a:p>
            <a:pPr indent="0" lvl="0" marL="0" marR="0" rtl="0" algn="l">
              <a:lnSpc>
                <a:spcPct val="90000"/>
              </a:lnSpc>
              <a:spcBef>
                <a:spcPts val="0"/>
              </a:spcBef>
              <a:spcAft>
                <a:spcPts val="0"/>
              </a:spcAft>
              <a:buClr>
                <a:schemeClr val="dk1"/>
              </a:buClr>
              <a:buSzPct val="100000"/>
              <a:buFont typeface="Calibri"/>
              <a:buNone/>
            </a:pPr>
            <a:r>
              <a:rPr lang="en-US" sz="6000">
                <a:solidFill>
                  <a:schemeClr val="dk1"/>
                </a:solidFill>
                <a:latin typeface="Calibri"/>
                <a:ea typeface="Calibri"/>
                <a:cs typeface="Calibri"/>
                <a:sym typeface="Calibri"/>
              </a:rPr>
              <a:t>app development </a:t>
            </a:r>
            <a:endParaRPr/>
          </a:p>
          <a:p>
            <a:pPr indent="0" lvl="0" marL="0" marR="0" rtl="0" algn="l">
              <a:lnSpc>
                <a:spcPct val="90000"/>
              </a:lnSpc>
              <a:spcBef>
                <a:spcPts val="0"/>
              </a:spcBef>
              <a:spcAft>
                <a:spcPts val="0"/>
              </a:spcAft>
              <a:buClr>
                <a:schemeClr val="dk1"/>
              </a:buClr>
              <a:buSzPct val="100000"/>
              <a:buFont typeface="Calibri"/>
              <a:buNone/>
            </a:pPr>
            <a:r>
              <a:rPr lang="en-US" sz="6000">
                <a:solidFill>
                  <a:schemeClr val="dk1"/>
                </a:solidFill>
                <a:latin typeface="Calibri"/>
                <a:ea typeface="Calibri"/>
                <a:cs typeface="Calibri"/>
                <a:sym typeface="Calibri"/>
              </a:rPr>
              <a:t>anymore</a:t>
            </a:r>
            <a:endParaRPr/>
          </a:p>
        </p:txBody>
      </p:sp>
      <p:sp>
        <p:nvSpPr>
          <p:cNvPr id="194" name="Google Shape;194;p23"/>
          <p:cNvSpPr txBox="1"/>
          <p:nvPr/>
        </p:nvSpPr>
        <p:spPr>
          <a:xfrm>
            <a:off x="6376416" y="117693"/>
            <a:ext cx="5815584"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Dev</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Ops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DevOps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FinOps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MLOps</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GitOps</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DataOps</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lang="en-US" sz="4400">
                <a:solidFill>
                  <a:schemeClr val="dk1"/>
                </a:solidFill>
                <a:latin typeface="Calibri"/>
                <a:ea typeface="Calibri"/>
                <a:cs typeface="Calibri"/>
                <a:sym typeface="Calibri"/>
              </a:rPr>
              <a:t>DevSecOps</a:t>
            </a:r>
            <a:endParaRPr sz="4400">
              <a:solidFill>
                <a:schemeClr val="dk1"/>
              </a:solidFill>
              <a:latin typeface="Calibri"/>
              <a:ea typeface="Calibri"/>
              <a:cs typeface="Calibri"/>
              <a:sym typeface="Calibri"/>
            </a:endParaRPr>
          </a:p>
          <a:p>
            <a:pPr indent="0" lvl="0" marL="0" marR="0" rtl="0" algn="l">
              <a:spcBef>
                <a:spcPts val="0"/>
              </a:spcBef>
              <a:spcAft>
                <a:spcPts val="0"/>
              </a:spcAft>
              <a:buNone/>
            </a:pPr>
            <a:r>
              <a:rPr lang="en-US" sz="4400">
                <a:solidFill>
                  <a:schemeClr val="dk1"/>
                </a:solidFill>
                <a:latin typeface="Calibri"/>
                <a:ea typeface="Calibri"/>
                <a:cs typeface="Calibri"/>
                <a:sym typeface="Calibri"/>
              </a:rPr>
              <a:t>BizDevOps</a:t>
            </a:r>
            <a:endParaRPr sz="4400">
              <a:solidFill>
                <a:schemeClr val="dk1"/>
              </a:solidFill>
              <a:latin typeface="Calibri"/>
              <a:ea typeface="Calibri"/>
              <a:cs typeface="Calibri"/>
              <a:sym typeface="Calibri"/>
            </a:endParaRPr>
          </a:p>
          <a:p>
            <a:pPr indent="0" lvl="0" marL="0" marR="0" rtl="0" algn="l">
              <a:spcBef>
                <a:spcPts val="0"/>
              </a:spcBef>
              <a:spcAft>
                <a:spcPts val="0"/>
              </a:spcAft>
              <a:buNone/>
            </a:pPr>
            <a:r>
              <a:rPr lang="en-US" sz="5400">
                <a:solidFill>
                  <a:schemeClr val="dk1"/>
                </a:solidFill>
                <a:latin typeface="Calibri"/>
                <a:ea typeface="Calibri"/>
                <a:cs typeface="Calibri"/>
                <a:sym typeface="Calibri"/>
              </a:rPr>
              <a:t>BizDevSecOps</a:t>
            </a:r>
            <a:endParaRPr sz="5400">
              <a:solidFill>
                <a:schemeClr val="dk1"/>
              </a:solidFill>
              <a:latin typeface="Calibri"/>
              <a:ea typeface="Calibri"/>
              <a:cs typeface="Calibri"/>
              <a:sym typeface="Calibri"/>
            </a:endParaRPr>
          </a:p>
          <a:p>
            <a:pPr indent="0" lvl="0" marL="0" marR="0" rtl="0" algn="l">
              <a:spcBef>
                <a:spcPts val="0"/>
              </a:spcBef>
              <a:spcAft>
                <a:spcPts val="0"/>
              </a:spcAft>
              <a:buNone/>
            </a:pPr>
            <a:r>
              <a:rPr lang="en-US" sz="5400">
                <a:solidFill>
                  <a:schemeClr val="dk1"/>
                </a:solidFill>
                <a:latin typeface="Calibri"/>
                <a:ea typeface="Calibri"/>
                <a:cs typeface="Calibri"/>
                <a:sym typeface="Calibri"/>
              </a:rPr>
              <a:t>BizDevSecFinMLOps</a:t>
            </a:r>
            <a:endParaRPr sz="5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280415" y="268636"/>
            <a:ext cx="8621537" cy="550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Organizational Impact &amp; Cognitive Load</a:t>
            </a:r>
            <a:endParaRPr/>
          </a:p>
        </p:txBody>
      </p:sp>
      <p:sp>
        <p:nvSpPr>
          <p:cNvPr id="201" name="Google Shape;201;p24"/>
          <p:cNvSpPr/>
          <p:nvPr/>
        </p:nvSpPr>
        <p:spPr>
          <a:xfrm>
            <a:off x="2451497" y="588504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Hardware</a:t>
            </a:r>
            <a:endParaRPr/>
          </a:p>
        </p:txBody>
      </p:sp>
      <p:sp>
        <p:nvSpPr>
          <p:cNvPr id="202" name="Google Shape;202;p24"/>
          <p:cNvSpPr/>
          <p:nvPr/>
        </p:nvSpPr>
        <p:spPr>
          <a:xfrm>
            <a:off x="2451497" y="5513881"/>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OS</a:t>
            </a:r>
            <a:endParaRPr/>
          </a:p>
        </p:txBody>
      </p:sp>
      <p:sp>
        <p:nvSpPr>
          <p:cNvPr id="203" name="Google Shape;203;p24"/>
          <p:cNvSpPr/>
          <p:nvPr/>
        </p:nvSpPr>
        <p:spPr>
          <a:xfrm>
            <a:off x="2460462" y="5171132"/>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Host Virtualization</a:t>
            </a:r>
            <a:endParaRPr/>
          </a:p>
        </p:txBody>
      </p:sp>
      <p:sp>
        <p:nvSpPr>
          <p:cNvPr id="204" name="Google Shape;204;p24"/>
          <p:cNvSpPr/>
          <p:nvPr/>
        </p:nvSpPr>
        <p:spPr>
          <a:xfrm>
            <a:off x="2451497" y="444990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Virtualization</a:t>
            </a:r>
            <a:endParaRPr/>
          </a:p>
        </p:txBody>
      </p:sp>
      <p:sp>
        <p:nvSpPr>
          <p:cNvPr id="205" name="Google Shape;205;p24"/>
          <p:cNvSpPr/>
          <p:nvPr/>
        </p:nvSpPr>
        <p:spPr>
          <a:xfrm>
            <a:off x="2451497" y="4092207"/>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OS</a:t>
            </a:r>
            <a:endParaRPr/>
          </a:p>
        </p:txBody>
      </p:sp>
      <p:sp>
        <p:nvSpPr>
          <p:cNvPr id="206" name="Google Shape;206;p24"/>
          <p:cNvSpPr/>
          <p:nvPr/>
        </p:nvSpPr>
        <p:spPr>
          <a:xfrm>
            <a:off x="2451497" y="3724374"/>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Java</a:t>
            </a:r>
            <a:endParaRPr/>
          </a:p>
        </p:txBody>
      </p:sp>
      <p:sp>
        <p:nvSpPr>
          <p:cNvPr id="207" name="Google Shape;207;p24"/>
          <p:cNvSpPr/>
          <p:nvPr/>
        </p:nvSpPr>
        <p:spPr>
          <a:xfrm>
            <a:off x="2451497" y="3366118"/>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Runtime</a:t>
            </a:r>
            <a:endParaRPr/>
          </a:p>
        </p:txBody>
      </p:sp>
      <p:sp>
        <p:nvSpPr>
          <p:cNvPr id="208" name="Google Shape;208;p24"/>
          <p:cNvSpPr/>
          <p:nvPr/>
        </p:nvSpPr>
        <p:spPr>
          <a:xfrm>
            <a:off x="2460462" y="4828383"/>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Clustering/HA</a:t>
            </a:r>
            <a:endParaRPr/>
          </a:p>
        </p:txBody>
      </p:sp>
      <p:sp>
        <p:nvSpPr>
          <p:cNvPr id="209" name="Google Shape;209;p24"/>
          <p:cNvSpPr/>
          <p:nvPr/>
        </p:nvSpPr>
        <p:spPr>
          <a:xfrm>
            <a:off x="2451498" y="2625870"/>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Build</a:t>
            </a:r>
            <a:endParaRPr/>
          </a:p>
        </p:txBody>
      </p:sp>
      <p:sp>
        <p:nvSpPr>
          <p:cNvPr id="210" name="Google Shape;210;p24"/>
          <p:cNvSpPr/>
          <p:nvPr/>
        </p:nvSpPr>
        <p:spPr>
          <a:xfrm>
            <a:off x="2451498" y="2268628"/>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Deploy</a:t>
            </a:r>
            <a:endParaRPr/>
          </a:p>
        </p:txBody>
      </p:sp>
      <p:sp>
        <p:nvSpPr>
          <p:cNvPr id="211" name="Google Shape;211;p24"/>
          <p:cNvSpPr/>
          <p:nvPr/>
        </p:nvSpPr>
        <p:spPr>
          <a:xfrm>
            <a:off x="2451498" y="1899240"/>
            <a:ext cx="1440000" cy="28790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Applications</a:t>
            </a:r>
            <a:endParaRPr/>
          </a:p>
        </p:txBody>
      </p:sp>
      <p:sp>
        <p:nvSpPr>
          <p:cNvPr id="212" name="Google Shape;212;p24"/>
          <p:cNvSpPr/>
          <p:nvPr/>
        </p:nvSpPr>
        <p:spPr>
          <a:xfrm>
            <a:off x="2460462" y="3002880"/>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Entitlement/Billing</a:t>
            </a:r>
            <a:endParaRPr/>
          </a:p>
        </p:txBody>
      </p:sp>
      <p:sp>
        <p:nvSpPr>
          <p:cNvPr id="213" name="Google Shape;213;p24"/>
          <p:cNvSpPr txBox="1"/>
          <p:nvPr/>
        </p:nvSpPr>
        <p:spPr>
          <a:xfrm>
            <a:off x="1815611" y="1256835"/>
            <a:ext cx="3016852"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Traditional App Delivery</a:t>
            </a:r>
            <a:endParaRPr/>
          </a:p>
        </p:txBody>
      </p:sp>
      <p:sp>
        <p:nvSpPr>
          <p:cNvPr id="214" name="Google Shape;214;p24"/>
          <p:cNvSpPr/>
          <p:nvPr/>
        </p:nvSpPr>
        <p:spPr>
          <a:xfrm>
            <a:off x="5383271" y="5520363"/>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Dev Responsible</a:t>
            </a:r>
            <a:endParaRPr/>
          </a:p>
        </p:txBody>
      </p:sp>
      <p:sp>
        <p:nvSpPr>
          <p:cNvPr id="215" name="Google Shape;215;p24"/>
          <p:cNvSpPr/>
          <p:nvPr/>
        </p:nvSpPr>
        <p:spPr>
          <a:xfrm>
            <a:off x="5380481" y="585393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Ops Responsible</a:t>
            </a:r>
            <a:endParaRPr/>
          </a:p>
        </p:txBody>
      </p:sp>
      <p:sp>
        <p:nvSpPr>
          <p:cNvPr id="216" name="Google Shape;216;p24"/>
          <p:cNvSpPr/>
          <p:nvPr/>
        </p:nvSpPr>
        <p:spPr>
          <a:xfrm>
            <a:off x="5405270" y="5158584"/>
            <a:ext cx="1188555" cy="39177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Key:</a:t>
            </a:r>
            <a:endParaRPr/>
          </a:p>
        </p:txBody>
      </p:sp>
      <p:pic>
        <p:nvPicPr>
          <p:cNvPr descr="Face With Cold Sweat Emoji" id="217" name="Google Shape;217;p24"/>
          <p:cNvPicPr preferRelativeResize="0"/>
          <p:nvPr/>
        </p:nvPicPr>
        <p:blipFill rotWithShape="1">
          <a:blip r:embed="rId3">
            <a:alphaModFix/>
          </a:blip>
          <a:srcRect b="0" l="0" r="0" t="0"/>
          <a:stretch/>
        </p:blipFill>
        <p:spPr>
          <a:xfrm>
            <a:off x="4451968" y="3728773"/>
            <a:ext cx="787818" cy="787818"/>
          </a:xfrm>
          <a:prstGeom prst="rect">
            <a:avLst/>
          </a:prstGeom>
          <a:noFill/>
          <a:ln>
            <a:noFill/>
          </a:ln>
        </p:spPr>
      </p:pic>
      <p:pic>
        <p:nvPicPr>
          <p:cNvPr descr="Slightly Smiling Face Emoji" id="218" name="Google Shape;218;p24"/>
          <p:cNvPicPr preferRelativeResize="0"/>
          <p:nvPr/>
        </p:nvPicPr>
        <p:blipFill rotWithShape="1">
          <a:blip r:embed="rId4">
            <a:alphaModFix/>
          </a:blip>
          <a:srcRect b="0" l="0" r="0" t="0"/>
          <a:stretch/>
        </p:blipFill>
        <p:spPr>
          <a:xfrm>
            <a:off x="964924" y="2187142"/>
            <a:ext cx="787818" cy="787818"/>
          </a:xfrm>
          <a:prstGeom prst="rect">
            <a:avLst/>
          </a:prstGeom>
          <a:noFill/>
          <a:ln>
            <a:noFill/>
          </a:ln>
        </p:spPr>
      </p:pic>
      <p:sp>
        <p:nvSpPr>
          <p:cNvPr id="219" name="Google Shape;219;p24"/>
          <p:cNvSpPr txBox="1"/>
          <p:nvPr/>
        </p:nvSpPr>
        <p:spPr>
          <a:xfrm>
            <a:off x="1031720" y="2961600"/>
            <a:ext cx="654225" cy="41589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Dev</a:t>
            </a:r>
            <a:endParaRPr/>
          </a:p>
        </p:txBody>
      </p:sp>
      <p:sp>
        <p:nvSpPr>
          <p:cNvPr id="220" name="Google Shape;220;p24"/>
          <p:cNvSpPr txBox="1"/>
          <p:nvPr/>
        </p:nvSpPr>
        <p:spPr>
          <a:xfrm>
            <a:off x="4591183" y="4493533"/>
            <a:ext cx="520632" cy="348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Ops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280415" y="268636"/>
            <a:ext cx="8621537" cy="550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Organizational Impact &amp; Cognitive Load</a:t>
            </a:r>
            <a:endParaRPr/>
          </a:p>
        </p:txBody>
      </p:sp>
      <p:sp>
        <p:nvSpPr>
          <p:cNvPr id="227" name="Google Shape;227;p25"/>
          <p:cNvSpPr/>
          <p:nvPr/>
        </p:nvSpPr>
        <p:spPr>
          <a:xfrm>
            <a:off x="2451497" y="588504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Hardware</a:t>
            </a:r>
            <a:endParaRPr/>
          </a:p>
        </p:txBody>
      </p:sp>
      <p:sp>
        <p:nvSpPr>
          <p:cNvPr id="228" name="Google Shape;228;p25"/>
          <p:cNvSpPr/>
          <p:nvPr/>
        </p:nvSpPr>
        <p:spPr>
          <a:xfrm>
            <a:off x="2451497" y="5513881"/>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OS</a:t>
            </a:r>
            <a:endParaRPr/>
          </a:p>
        </p:txBody>
      </p:sp>
      <p:sp>
        <p:nvSpPr>
          <p:cNvPr id="229" name="Google Shape;229;p25"/>
          <p:cNvSpPr/>
          <p:nvPr/>
        </p:nvSpPr>
        <p:spPr>
          <a:xfrm>
            <a:off x="2460462" y="5171132"/>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Host Virtualization</a:t>
            </a:r>
            <a:endParaRPr/>
          </a:p>
        </p:txBody>
      </p:sp>
      <p:sp>
        <p:nvSpPr>
          <p:cNvPr id="230" name="Google Shape;230;p25"/>
          <p:cNvSpPr/>
          <p:nvPr/>
        </p:nvSpPr>
        <p:spPr>
          <a:xfrm>
            <a:off x="2451497" y="444990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Virtualization</a:t>
            </a:r>
            <a:endParaRPr/>
          </a:p>
        </p:txBody>
      </p:sp>
      <p:sp>
        <p:nvSpPr>
          <p:cNvPr id="231" name="Google Shape;231;p25"/>
          <p:cNvSpPr/>
          <p:nvPr/>
        </p:nvSpPr>
        <p:spPr>
          <a:xfrm>
            <a:off x="2451497" y="4092207"/>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OS</a:t>
            </a:r>
            <a:endParaRPr/>
          </a:p>
        </p:txBody>
      </p:sp>
      <p:sp>
        <p:nvSpPr>
          <p:cNvPr id="232" name="Google Shape;232;p25"/>
          <p:cNvSpPr/>
          <p:nvPr/>
        </p:nvSpPr>
        <p:spPr>
          <a:xfrm>
            <a:off x="2451497" y="3724374"/>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Java</a:t>
            </a:r>
            <a:endParaRPr/>
          </a:p>
        </p:txBody>
      </p:sp>
      <p:sp>
        <p:nvSpPr>
          <p:cNvPr id="233" name="Google Shape;233;p25"/>
          <p:cNvSpPr/>
          <p:nvPr/>
        </p:nvSpPr>
        <p:spPr>
          <a:xfrm>
            <a:off x="2451497" y="3366118"/>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Runtime</a:t>
            </a:r>
            <a:endParaRPr/>
          </a:p>
        </p:txBody>
      </p:sp>
      <p:sp>
        <p:nvSpPr>
          <p:cNvPr id="234" name="Google Shape;234;p25"/>
          <p:cNvSpPr/>
          <p:nvPr/>
        </p:nvSpPr>
        <p:spPr>
          <a:xfrm>
            <a:off x="2460462" y="4828383"/>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Clustering/HA</a:t>
            </a:r>
            <a:endParaRPr/>
          </a:p>
        </p:txBody>
      </p:sp>
      <p:sp>
        <p:nvSpPr>
          <p:cNvPr id="235" name="Google Shape;235;p25"/>
          <p:cNvSpPr/>
          <p:nvPr/>
        </p:nvSpPr>
        <p:spPr>
          <a:xfrm>
            <a:off x="2451498" y="2625870"/>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Build</a:t>
            </a:r>
            <a:endParaRPr/>
          </a:p>
        </p:txBody>
      </p:sp>
      <p:sp>
        <p:nvSpPr>
          <p:cNvPr id="236" name="Google Shape;236;p25"/>
          <p:cNvSpPr/>
          <p:nvPr/>
        </p:nvSpPr>
        <p:spPr>
          <a:xfrm>
            <a:off x="2451498" y="2268628"/>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Deploy</a:t>
            </a:r>
            <a:endParaRPr/>
          </a:p>
        </p:txBody>
      </p:sp>
      <p:sp>
        <p:nvSpPr>
          <p:cNvPr id="237" name="Google Shape;237;p25"/>
          <p:cNvSpPr/>
          <p:nvPr/>
        </p:nvSpPr>
        <p:spPr>
          <a:xfrm>
            <a:off x="2451498" y="1899240"/>
            <a:ext cx="1440000" cy="28790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Applications</a:t>
            </a:r>
            <a:endParaRPr/>
          </a:p>
        </p:txBody>
      </p:sp>
      <p:sp>
        <p:nvSpPr>
          <p:cNvPr id="238" name="Google Shape;238;p25"/>
          <p:cNvSpPr/>
          <p:nvPr/>
        </p:nvSpPr>
        <p:spPr>
          <a:xfrm>
            <a:off x="2460462" y="3002880"/>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Entitlement/Billing</a:t>
            </a:r>
            <a:endParaRPr/>
          </a:p>
        </p:txBody>
      </p:sp>
      <p:sp>
        <p:nvSpPr>
          <p:cNvPr id="239" name="Google Shape;239;p25"/>
          <p:cNvSpPr txBox="1"/>
          <p:nvPr/>
        </p:nvSpPr>
        <p:spPr>
          <a:xfrm>
            <a:off x="1829025" y="1089010"/>
            <a:ext cx="3016852"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Traditional App Delivery</a:t>
            </a:r>
            <a:endParaRPr/>
          </a:p>
        </p:txBody>
      </p:sp>
      <p:sp>
        <p:nvSpPr>
          <p:cNvPr id="240" name="Google Shape;240;p25"/>
          <p:cNvSpPr/>
          <p:nvPr/>
        </p:nvSpPr>
        <p:spPr>
          <a:xfrm>
            <a:off x="5383271" y="5520363"/>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Dev Responsible</a:t>
            </a:r>
            <a:endParaRPr/>
          </a:p>
        </p:txBody>
      </p:sp>
      <p:sp>
        <p:nvSpPr>
          <p:cNvPr id="241" name="Google Shape;241;p25"/>
          <p:cNvSpPr/>
          <p:nvPr/>
        </p:nvSpPr>
        <p:spPr>
          <a:xfrm>
            <a:off x="5380481" y="585393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Ops Responsible</a:t>
            </a:r>
            <a:endParaRPr/>
          </a:p>
        </p:txBody>
      </p:sp>
      <p:sp>
        <p:nvSpPr>
          <p:cNvPr id="242" name="Google Shape;242;p25"/>
          <p:cNvSpPr/>
          <p:nvPr/>
        </p:nvSpPr>
        <p:spPr>
          <a:xfrm>
            <a:off x="5405270" y="5158584"/>
            <a:ext cx="1188555" cy="39177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Key:</a:t>
            </a:r>
            <a:endParaRPr/>
          </a:p>
        </p:txBody>
      </p:sp>
      <p:pic>
        <p:nvPicPr>
          <p:cNvPr descr="Face With Cold Sweat Emoji" id="243" name="Google Shape;243;p25"/>
          <p:cNvPicPr preferRelativeResize="0"/>
          <p:nvPr/>
        </p:nvPicPr>
        <p:blipFill rotWithShape="1">
          <a:blip r:embed="rId3">
            <a:alphaModFix/>
          </a:blip>
          <a:srcRect b="0" l="0" r="0" t="0"/>
          <a:stretch/>
        </p:blipFill>
        <p:spPr>
          <a:xfrm>
            <a:off x="4451968" y="3728773"/>
            <a:ext cx="787818" cy="787818"/>
          </a:xfrm>
          <a:prstGeom prst="rect">
            <a:avLst/>
          </a:prstGeom>
          <a:noFill/>
          <a:ln>
            <a:noFill/>
          </a:ln>
        </p:spPr>
      </p:pic>
      <p:pic>
        <p:nvPicPr>
          <p:cNvPr descr="Slightly Smiling Face Emoji" id="244" name="Google Shape;244;p25"/>
          <p:cNvPicPr preferRelativeResize="0"/>
          <p:nvPr/>
        </p:nvPicPr>
        <p:blipFill rotWithShape="1">
          <a:blip r:embed="rId4">
            <a:alphaModFix/>
          </a:blip>
          <a:srcRect b="0" l="0" r="0" t="0"/>
          <a:stretch/>
        </p:blipFill>
        <p:spPr>
          <a:xfrm>
            <a:off x="1085139" y="2370404"/>
            <a:ext cx="787818" cy="787818"/>
          </a:xfrm>
          <a:prstGeom prst="rect">
            <a:avLst/>
          </a:prstGeom>
          <a:noFill/>
          <a:ln>
            <a:noFill/>
          </a:ln>
        </p:spPr>
      </p:pic>
      <p:sp>
        <p:nvSpPr>
          <p:cNvPr id="245" name="Google Shape;245;p25"/>
          <p:cNvSpPr txBox="1"/>
          <p:nvPr/>
        </p:nvSpPr>
        <p:spPr>
          <a:xfrm>
            <a:off x="1151935" y="3144862"/>
            <a:ext cx="654225" cy="41589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Dev</a:t>
            </a:r>
            <a:endParaRPr/>
          </a:p>
        </p:txBody>
      </p:sp>
      <p:sp>
        <p:nvSpPr>
          <p:cNvPr id="246" name="Google Shape;246;p25"/>
          <p:cNvSpPr txBox="1"/>
          <p:nvPr/>
        </p:nvSpPr>
        <p:spPr>
          <a:xfrm>
            <a:off x="4591183" y="4493533"/>
            <a:ext cx="520632" cy="348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Ops</a:t>
            </a:r>
            <a:endParaRPr/>
          </a:p>
        </p:txBody>
      </p:sp>
      <p:sp>
        <p:nvSpPr>
          <p:cNvPr id="247" name="Google Shape;247;p25"/>
          <p:cNvSpPr/>
          <p:nvPr/>
        </p:nvSpPr>
        <p:spPr>
          <a:xfrm>
            <a:off x="5580827" y="2326964"/>
            <a:ext cx="1230691" cy="2304247"/>
          </a:xfrm>
          <a:prstGeom prst="rightArrow">
            <a:avLst>
              <a:gd fmla="val 44421" name="adj1"/>
              <a:gd fmla="val 83333" name="adj2"/>
            </a:avLst>
          </a:prstGeom>
          <a:gradFill>
            <a:gsLst>
              <a:gs pos="0">
                <a:srgbClr val="82CFFF"/>
              </a:gs>
              <a:gs pos="99000">
                <a:srgbClr val="E5F6FF"/>
              </a:gs>
              <a:gs pos="100000">
                <a:srgbClr val="E5F6FF"/>
              </a:gs>
            </a:gsLst>
            <a:lin ang="10800000" scaled="0"/>
          </a:gradFill>
          <a:ln cap="flat" cmpd="sng" w="19050">
            <a:solidFill>
              <a:srgbClr val="E5F6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700">
              <a:solidFill>
                <a:schemeClr val="lt1"/>
              </a:solidFill>
              <a:latin typeface="Calibri"/>
              <a:ea typeface="Calibri"/>
              <a:cs typeface="Calibri"/>
              <a:sym typeface="Calibri"/>
            </a:endParaRPr>
          </a:p>
        </p:txBody>
      </p:sp>
      <p:pic>
        <p:nvPicPr>
          <p:cNvPr descr="Face With Cold Sweat Emoji" id="248" name="Google Shape;248;p25"/>
          <p:cNvPicPr preferRelativeResize="0"/>
          <p:nvPr/>
        </p:nvPicPr>
        <p:blipFill rotWithShape="1">
          <a:blip r:embed="rId3">
            <a:alphaModFix/>
          </a:blip>
          <a:srcRect b="0" l="0" r="0" t="0"/>
          <a:stretch/>
        </p:blipFill>
        <p:spPr>
          <a:xfrm>
            <a:off x="7512686" y="2364014"/>
            <a:ext cx="787818" cy="787818"/>
          </a:xfrm>
          <a:prstGeom prst="rect">
            <a:avLst/>
          </a:prstGeom>
          <a:noFill/>
          <a:ln>
            <a:noFill/>
          </a:ln>
        </p:spPr>
      </p:pic>
      <p:sp>
        <p:nvSpPr>
          <p:cNvPr id="249" name="Google Shape;249;p25"/>
          <p:cNvSpPr txBox="1"/>
          <p:nvPr/>
        </p:nvSpPr>
        <p:spPr>
          <a:xfrm>
            <a:off x="7579482" y="3115165"/>
            <a:ext cx="654225" cy="41589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Dev</a:t>
            </a:r>
            <a:endParaRPr/>
          </a:p>
        </p:txBody>
      </p:sp>
      <p:sp>
        <p:nvSpPr>
          <p:cNvPr id="250" name="Google Shape;250;p25"/>
          <p:cNvSpPr txBox="1"/>
          <p:nvPr/>
        </p:nvSpPr>
        <p:spPr>
          <a:xfrm>
            <a:off x="10706399" y="4650582"/>
            <a:ext cx="654225" cy="41589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Ops</a:t>
            </a:r>
            <a:endParaRPr/>
          </a:p>
        </p:txBody>
      </p:sp>
      <p:pic>
        <p:nvPicPr>
          <p:cNvPr descr="Thinking Face Emoji" id="251" name="Google Shape;251;p25"/>
          <p:cNvPicPr preferRelativeResize="0"/>
          <p:nvPr/>
        </p:nvPicPr>
        <p:blipFill rotWithShape="1">
          <a:blip r:embed="rId5">
            <a:alphaModFix/>
          </a:blip>
          <a:srcRect b="0" l="0" r="0" t="0"/>
          <a:stretch/>
        </p:blipFill>
        <p:spPr>
          <a:xfrm>
            <a:off x="10639603" y="3879753"/>
            <a:ext cx="787818" cy="787818"/>
          </a:xfrm>
          <a:prstGeom prst="rect">
            <a:avLst/>
          </a:prstGeom>
          <a:noFill/>
          <a:ln>
            <a:noFill/>
          </a:ln>
        </p:spPr>
      </p:pic>
      <p:sp>
        <p:nvSpPr>
          <p:cNvPr id="252" name="Google Shape;252;p25"/>
          <p:cNvSpPr/>
          <p:nvPr/>
        </p:nvSpPr>
        <p:spPr>
          <a:xfrm>
            <a:off x="8635232" y="587865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Hardware</a:t>
            </a:r>
            <a:endParaRPr/>
          </a:p>
        </p:txBody>
      </p:sp>
      <p:sp>
        <p:nvSpPr>
          <p:cNvPr id="253" name="Google Shape;253;p25"/>
          <p:cNvSpPr/>
          <p:nvPr/>
        </p:nvSpPr>
        <p:spPr>
          <a:xfrm>
            <a:off x="8635232" y="5507491"/>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OS</a:t>
            </a:r>
            <a:endParaRPr/>
          </a:p>
        </p:txBody>
      </p:sp>
      <p:sp>
        <p:nvSpPr>
          <p:cNvPr id="254" name="Google Shape;254;p25"/>
          <p:cNvSpPr/>
          <p:nvPr/>
        </p:nvSpPr>
        <p:spPr>
          <a:xfrm>
            <a:off x="8644197" y="5164742"/>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Host Virtualization</a:t>
            </a:r>
            <a:endParaRPr/>
          </a:p>
        </p:txBody>
      </p:sp>
      <p:sp>
        <p:nvSpPr>
          <p:cNvPr id="255" name="Google Shape;255;p25"/>
          <p:cNvSpPr/>
          <p:nvPr/>
        </p:nvSpPr>
        <p:spPr>
          <a:xfrm>
            <a:off x="8635232" y="4443515"/>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Virtualization</a:t>
            </a:r>
            <a:endParaRPr/>
          </a:p>
        </p:txBody>
      </p:sp>
      <p:sp>
        <p:nvSpPr>
          <p:cNvPr id="256" name="Google Shape;256;p25"/>
          <p:cNvSpPr/>
          <p:nvPr/>
        </p:nvSpPr>
        <p:spPr>
          <a:xfrm>
            <a:off x="8635232" y="4085817"/>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Guest OS</a:t>
            </a:r>
            <a:endParaRPr/>
          </a:p>
        </p:txBody>
      </p:sp>
      <p:sp>
        <p:nvSpPr>
          <p:cNvPr id="257" name="Google Shape;257;p25"/>
          <p:cNvSpPr/>
          <p:nvPr/>
        </p:nvSpPr>
        <p:spPr>
          <a:xfrm>
            <a:off x="8635232" y="3717984"/>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Java</a:t>
            </a:r>
            <a:endParaRPr/>
          </a:p>
        </p:txBody>
      </p:sp>
      <p:sp>
        <p:nvSpPr>
          <p:cNvPr id="258" name="Google Shape;258;p25"/>
          <p:cNvSpPr/>
          <p:nvPr/>
        </p:nvSpPr>
        <p:spPr>
          <a:xfrm>
            <a:off x="8635232" y="3359728"/>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Runtime</a:t>
            </a:r>
            <a:endParaRPr/>
          </a:p>
        </p:txBody>
      </p:sp>
      <p:sp>
        <p:nvSpPr>
          <p:cNvPr id="259" name="Google Shape;259;p25"/>
          <p:cNvSpPr/>
          <p:nvPr/>
        </p:nvSpPr>
        <p:spPr>
          <a:xfrm>
            <a:off x="8644197" y="4821993"/>
            <a:ext cx="1440000" cy="28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Clustering/HA</a:t>
            </a:r>
            <a:endParaRPr/>
          </a:p>
        </p:txBody>
      </p:sp>
      <p:sp>
        <p:nvSpPr>
          <p:cNvPr id="260" name="Google Shape;260;p25"/>
          <p:cNvSpPr/>
          <p:nvPr/>
        </p:nvSpPr>
        <p:spPr>
          <a:xfrm>
            <a:off x="8635233" y="2619480"/>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Build</a:t>
            </a:r>
            <a:endParaRPr/>
          </a:p>
        </p:txBody>
      </p:sp>
      <p:sp>
        <p:nvSpPr>
          <p:cNvPr id="261" name="Google Shape;261;p25"/>
          <p:cNvSpPr/>
          <p:nvPr/>
        </p:nvSpPr>
        <p:spPr>
          <a:xfrm>
            <a:off x="8635233" y="2262238"/>
            <a:ext cx="1440000" cy="28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 Deploy</a:t>
            </a:r>
            <a:endParaRPr/>
          </a:p>
        </p:txBody>
      </p:sp>
      <p:sp>
        <p:nvSpPr>
          <p:cNvPr id="262" name="Google Shape;262;p25"/>
          <p:cNvSpPr/>
          <p:nvPr/>
        </p:nvSpPr>
        <p:spPr>
          <a:xfrm>
            <a:off x="8635233" y="1892850"/>
            <a:ext cx="1440000" cy="28790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Applications</a:t>
            </a:r>
            <a:endParaRPr/>
          </a:p>
        </p:txBody>
      </p:sp>
      <p:sp>
        <p:nvSpPr>
          <p:cNvPr id="263" name="Google Shape;263;p25"/>
          <p:cNvSpPr/>
          <p:nvPr/>
        </p:nvSpPr>
        <p:spPr>
          <a:xfrm>
            <a:off x="8644197" y="2996490"/>
            <a:ext cx="1440000" cy="288000"/>
          </a:xfrm>
          <a:prstGeom prst="rect">
            <a:avLst/>
          </a:prstGeom>
          <a:gradFill>
            <a:gsLst>
              <a:gs pos="0">
                <a:schemeClr val="accent2"/>
              </a:gs>
              <a:gs pos="98000">
                <a:srgbClr val="0070C0"/>
              </a:gs>
              <a:gs pos="100000">
                <a:srgbClr val="0070C0"/>
              </a:gs>
            </a:gsLst>
            <a:lin ang="108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Entitlement/Billing</a:t>
            </a:r>
            <a:endParaRPr/>
          </a:p>
        </p:txBody>
      </p:sp>
      <p:sp>
        <p:nvSpPr>
          <p:cNvPr id="264" name="Google Shape;264;p25"/>
          <p:cNvSpPr txBox="1"/>
          <p:nvPr/>
        </p:nvSpPr>
        <p:spPr>
          <a:xfrm>
            <a:off x="7965794" y="1089010"/>
            <a:ext cx="2673809"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Modern App Delivery</a:t>
            </a:r>
            <a:endParaRPr/>
          </a:p>
        </p:txBody>
      </p:sp>
      <p:sp>
        <p:nvSpPr>
          <p:cNvPr id="265" name="Google Shape;265;p25"/>
          <p:cNvSpPr/>
          <p:nvPr/>
        </p:nvSpPr>
        <p:spPr>
          <a:xfrm rot="2118684">
            <a:off x="9993558" y="1736101"/>
            <a:ext cx="937504" cy="257118"/>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Observability</a:t>
            </a:r>
            <a:endParaRPr/>
          </a:p>
        </p:txBody>
      </p:sp>
      <p:sp>
        <p:nvSpPr>
          <p:cNvPr id="266" name="Google Shape;266;p25"/>
          <p:cNvSpPr/>
          <p:nvPr/>
        </p:nvSpPr>
        <p:spPr>
          <a:xfrm rot="2118684">
            <a:off x="10497623" y="1767788"/>
            <a:ext cx="833663" cy="189455"/>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Quality</a:t>
            </a:r>
            <a:endParaRPr/>
          </a:p>
        </p:txBody>
      </p:sp>
      <p:sp>
        <p:nvSpPr>
          <p:cNvPr id="267" name="Google Shape;267;p25"/>
          <p:cNvSpPr/>
          <p:nvPr/>
        </p:nvSpPr>
        <p:spPr>
          <a:xfrm rot="-2490848">
            <a:off x="8099494" y="1709597"/>
            <a:ext cx="693722" cy="232886"/>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000">
                <a:solidFill>
                  <a:srgbClr val="FFFFFF"/>
                </a:solidFill>
                <a:latin typeface="Calibri"/>
                <a:ea typeface="Calibri"/>
                <a:cs typeface="Calibri"/>
                <a:sym typeface="Calibri"/>
              </a:rPr>
              <a:t>Usability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p:nvPr/>
        </p:nvSpPr>
        <p:spPr>
          <a:xfrm>
            <a:off x="0" y="0"/>
            <a:ext cx="4303059" cy="6858000"/>
          </a:xfrm>
          <a:prstGeom prst="rect">
            <a:avLst/>
          </a:prstGeom>
          <a:solidFill>
            <a:schemeClr val="dk1"/>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6"/>
          <p:cNvSpPr txBox="1"/>
          <p:nvPr>
            <p:ph type="title"/>
          </p:nvPr>
        </p:nvSpPr>
        <p:spPr>
          <a:xfrm>
            <a:off x="300318" y="1388999"/>
            <a:ext cx="3478306" cy="3865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Tools: </a:t>
            </a:r>
            <a:br>
              <a:rPr lang="en-US" sz="5400">
                <a:solidFill>
                  <a:schemeClr val="lt1"/>
                </a:solidFill>
              </a:rPr>
            </a:br>
            <a:r>
              <a:rPr lang="en-US" sz="5400">
                <a:solidFill>
                  <a:schemeClr val="lt1"/>
                </a:solidFill>
              </a:rPr>
              <a:t>Too much choice</a:t>
            </a:r>
            <a:endParaRPr/>
          </a:p>
        </p:txBody>
      </p:sp>
      <p:pic>
        <p:nvPicPr>
          <p:cNvPr descr="Games Present Many Choices | The somewhat circuitous mind of me" id="275" name="Google Shape;275;p26"/>
          <p:cNvPicPr preferRelativeResize="0"/>
          <p:nvPr/>
        </p:nvPicPr>
        <p:blipFill rotWithShape="1">
          <a:blip r:embed="rId3">
            <a:alphaModFix/>
          </a:blip>
          <a:srcRect b="0" l="0" r="0" t="0"/>
          <a:stretch/>
        </p:blipFill>
        <p:spPr>
          <a:xfrm>
            <a:off x="4437530" y="679450"/>
            <a:ext cx="7620000" cy="549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280417" y="1016373"/>
            <a:ext cx="3223017" cy="107275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The Cloud-Native </a:t>
            </a:r>
            <a:br>
              <a:rPr lang="en-US"/>
            </a:br>
            <a:r>
              <a:rPr lang="en-US"/>
              <a:t>Grocery Store</a:t>
            </a:r>
            <a:br>
              <a:rPr lang="en-US"/>
            </a:br>
            <a:br>
              <a:rPr lang="en-US"/>
            </a:br>
            <a:endParaRPr/>
          </a:p>
        </p:txBody>
      </p:sp>
      <p:pic>
        <p:nvPicPr>
          <p:cNvPr id="283" name="Google Shape;283;p27"/>
          <p:cNvPicPr preferRelativeResize="0"/>
          <p:nvPr/>
        </p:nvPicPr>
        <p:blipFill rotWithShape="1">
          <a:blip r:embed="rId3">
            <a:alphaModFix/>
          </a:blip>
          <a:srcRect b="0" l="0" r="0" t="0"/>
          <a:stretch/>
        </p:blipFill>
        <p:spPr>
          <a:xfrm>
            <a:off x="3503434" y="185519"/>
            <a:ext cx="8265830" cy="6216212"/>
          </a:xfrm>
          <a:prstGeom prst="rect">
            <a:avLst/>
          </a:prstGeom>
          <a:noFill/>
          <a:ln>
            <a:noFill/>
          </a:ln>
        </p:spPr>
      </p:pic>
      <p:sp>
        <p:nvSpPr>
          <p:cNvPr id="284" name="Google Shape;284;p27"/>
          <p:cNvSpPr txBox="1"/>
          <p:nvPr/>
        </p:nvSpPr>
        <p:spPr>
          <a:xfrm>
            <a:off x="3912411" y="6538327"/>
            <a:ext cx="4903870" cy="190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Source: https://landscape.cncf.io/</a:t>
            </a:r>
            <a:endParaRPr/>
          </a:p>
        </p:txBody>
      </p:sp>
      <p:sp>
        <p:nvSpPr>
          <p:cNvPr id="285" name="Google Shape;285;p27"/>
          <p:cNvSpPr txBox="1"/>
          <p:nvPr/>
        </p:nvSpPr>
        <p:spPr>
          <a:xfrm>
            <a:off x="284125" y="1795790"/>
            <a:ext cx="2946334"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Where’s Waldo?</a:t>
            </a: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or Wally?</a:t>
            </a:r>
            <a:endParaRPr sz="2400">
              <a:solidFill>
                <a:schemeClr val="dk1"/>
              </a:solidFill>
              <a:latin typeface="Calibri"/>
              <a:ea typeface="Calibri"/>
              <a:cs typeface="Calibri"/>
              <a:sym typeface="Calibri"/>
            </a:endParaRPr>
          </a:p>
        </p:txBody>
      </p:sp>
      <p:pic>
        <p:nvPicPr>
          <p:cNvPr descr="No this isn't an April Fool's prank, it's actually Where's Waldo Week on  Google Maps | This is the Loop | Golf Digest" id="286" name="Google Shape;286;p27"/>
          <p:cNvPicPr preferRelativeResize="0"/>
          <p:nvPr/>
        </p:nvPicPr>
        <p:blipFill rotWithShape="1">
          <a:blip r:embed="rId4">
            <a:alphaModFix/>
          </a:blip>
          <a:srcRect b="0" l="0" r="0" t="0"/>
          <a:stretch/>
        </p:blipFill>
        <p:spPr>
          <a:xfrm>
            <a:off x="7276946" y="1503258"/>
            <a:ext cx="107986" cy="98987"/>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216981" y="1259412"/>
            <a:ext cx="3223017" cy="107275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The Cloud-Native </a:t>
            </a:r>
            <a:br>
              <a:rPr lang="en-US"/>
            </a:br>
            <a:r>
              <a:rPr lang="en-US"/>
              <a:t>Grocery Store</a:t>
            </a:r>
            <a:br>
              <a:rPr lang="en-US"/>
            </a:br>
            <a:br>
              <a:rPr lang="en-US"/>
            </a:br>
            <a:endParaRPr/>
          </a:p>
        </p:txBody>
      </p:sp>
      <p:pic>
        <p:nvPicPr>
          <p:cNvPr id="294" name="Google Shape;294;p28"/>
          <p:cNvPicPr preferRelativeResize="0"/>
          <p:nvPr/>
        </p:nvPicPr>
        <p:blipFill rotWithShape="1">
          <a:blip r:embed="rId3">
            <a:alphaModFix/>
          </a:blip>
          <a:srcRect b="0" l="0" r="0" t="0"/>
          <a:stretch/>
        </p:blipFill>
        <p:spPr>
          <a:xfrm>
            <a:off x="3503434" y="185519"/>
            <a:ext cx="8265830" cy="6216212"/>
          </a:xfrm>
          <a:prstGeom prst="rect">
            <a:avLst/>
          </a:prstGeom>
          <a:noFill/>
          <a:ln>
            <a:noFill/>
          </a:ln>
        </p:spPr>
      </p:pic>
      <p:sp>
        <p:nvSpPr>
          <p:cNvPr id="295" name="Google Shape;295;p28"/>
          <p:cNvSpPr txBox="1"/>
          <p:nvPr/>
        </p:nvSpPr>
        <p:spPr>
          <a:xfrm>
            <a:off x="3912411" y="6538327"/>
            <a:ext cx="4903870" cy="190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Source: https://landscape.cncf.io/</a:t>
            </a:r>
            <a:endParaRPr/>
          </a:p>
        </p:txBody>
      </p:sp>
      <p:sp>
        <p:nvSpPr>
          <p:cNvPr id="296" name="Google Shape;296;p28"/>
          <p:cNvSpPr txBox="1"/>
          <p:nvPr/>
        </p:nvSpPr>
        <p:spPr>
          <a:xfrm>
            <a:off x="284125" y="1795790"/>
            <a:ext cx="2946334"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Where’s Waldo?</a:t>
            </a: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or Wally?</a:t>
            </a:r>
            <a:endParaRPr sz="2400">
              <a:solidFill>
                <a:schemeClr val="dk1"/>
              </a:solidFill>
              <a:latin typeface="Calibri"/>
              <a:ea typeface="Calibri"/>
              <a:cs typeface="Calibri"/>
              <a:sym typeface="Calibri"/>
            </a:endParaRPr>
          </a:p>
        </p:txBody>
      </p:sp>
      <p:pic>
        <p:nvPicPr>
          <p:cNvPr descr="No this isn't an April Fool's prank, it's actually Where's Waldo Week on  Google Maps | This is the Loop | Golf Digest" id="297" name="Google Shape;297;p28"/>
          <p:cNvPicPr preferRelativeResize="0"/>
          <p:nvPr/>
        </p:nvPicPr>
        <p:blipFill rotWithShape="1">
          <a:blip r:embed="rId4">
            <a:alphaModFix/>
          </a:blip>
          <a:srcRect b="0" l="0" r="0" t="0"/>
          <a:stretch/>
        </p:blipFill>
        <p:spPr>
          <a:xfrm>
            <a:off x="1348807" y="4600355"/>
            <a:ext cx="1729385" cy="1297039"/>
          </a:xfrm>
          <a:prstGeom prst="rect">
            <a:avLst/>
          </a:prstGeom>
          <a:noFill/>
          <a:ln cap="flat" cmpd="sng" w="9525">
            <a:solidFill>
              <a:srgbClr val="062E53"/>
            </a:solidFill>
            <a:prstDash val="solid"/>
            <a:round/>
            <a:headEnd len="sm" w="sm" type="none"/>
            <a:tailEnd len="sm" w="sm" type="none"/>
          </a:ln>
        </p:spPr>
      </p:pic>
      <p:cxnSp>
        <p:nvCxnSpPr>
          <p:cNvPr id="298" name="Google Shape;298;p28"/>
          <p:cNvCxnSpPr/>
          <p:nvPr/>
        </p:nvCxnSpPr>
        <p:spPr>
          <a:xfrm flipH="1" rot="10800000">
            <a:off x="3205063" y="1614944"/>
            <a:ext cx="4071883" cy="3633930"/>
          </a:xfrm>
          <a:prstGeom prst="straightConnector1">
            <a:avLst/>
          </a:prstGeom>
          <a:noFill/>
          <a:ln cap="flat" cmpd="sng" w="38100">
            <a:solidFill>
              <a:srgbClr val="7E9532"/>
            </a:solidFill>
            <a:prstDash val="solid"/>
            <a:miter lim="800000"/>
            <a:headEnd len="sm" w="sm" type="none"/>
            <a:tailEnd len="lg" w="lg" type="stealth"/>
          </a:ln>
        </p:spPr>
      </p:cxnSp>
      <p:pic>
        <p:nvPicPr>
          <p:cNvPr descr="No this isn't an April Fool's prank, it's actually Where's Waldo Week on  Google Maps | This is the Loop | Golf Digest" id="299" name="Google Shape;299;p28"/>
          <p:cNvPicPr preferRelativeResize="0"/>
          <p:nvPr/>
        </p:nvPicPr>
        <p:blipFill rotWithShape="1">
          <a:blip r:embed="rId4">
            <a:alphaModFix/>
          </a:blip>
          <a:srcRect b="0" l="0" r="0" t="0"/>
          <a:stretch/>
        </p:blipFill>
        <p:spPr>
          <a:xfrm>
            <a:off x="7276946" y="1503258"/>
            <a:ext cx="107986" cy="98987"/>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p29"/>
          <p:cNvSpPr txBox="1"/>
          <p:nvPr>
            <p:ph type="title"/>
          </p:nvPr>
        </p:nvSpPr>
        <p:spPr>
          <a:xfrm>
            <a:off x="838200" y="2103437"/>
            <a:ext cx="6019800" cy="2514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Developer Struggles</a:t>
            </a:r>
            <a:endParaRPr/>
          </a:p>
        </p:txBody>
      </p:sp>
      <p:pic>
        <p:nvPicPr>
          <p:cNvPr descr="Programmer male with solid fill" id="305" name="Google Shape;305;p29"/>
          <p:cNvPicPr preferRelativeResize="0"/>
          <p:nvPr/>
        </p:nvPicPr>
        <p:blipFill rotWithShape="1">
          <a:blip r:embed="rId3">
            <a:alphaModFix/>
          </a:blip>
          <a:srcRect b="0" l="0" r="0" t="0"/>
          <a:stretch/>
        </p:blipFill>
        <p:spPr>
          <a:xfrm>
            <a:off x="7306234" y="2002398"/>
            <a:ext cx="3209365" cy="3209365"/>
          </a:xfrm>
          <a:prstGeom prst="rect">
            <a:avLst/>
          </a:prstGeom>
          <a:noFill/>
          <a:ln>
            <a:noFill/>
          </a:ln>
        </p:spPr>
      </p:pic>
      <p:pic>
        <p:nvPicPr>
          <p:cNvPr descr="Lightning with solid fill" id="306" name="Google Shape;306;p29"/>
          <p:cNvPicPr preferRelativeResize="0"/>
          <p:nvPr/>
        </p:nvPicPr>
        <p:blipFill rotWithShape="1">
          <a:blip r:embed="rId4">
            <a:alphaModFix/>
          </a:blip>
          <a:srcRect b="0" l="0" r="0" t="0"/>
          <a:stretch/>
        </p:blipFill>
        <p:spPr>
          <a:xfrm>
            <a:off x="7306234" y="968795"/>
            <a:ext cx="1797423" cy="1797423"/>
          </a:xfrm>
          <a:prstGeom prst="rect">
            <a:avLst/>
          </a:prstGeom>
          <a:noFill/>
          <a:ln>
            <a:noFill/>
          </a:ln>
        </p:spPr>
      </p:pic>
      <p:pic>
        <p:nvPicPr>
          <p:cNvPr descr="Lightning with solid fill" id="307" name="Google Shape;307;p29"/>
          <p:cNvPicPr preferRelativeResize="0"/>
          <p:nvPr/>
        </p:nvPicPr>
        <p:blipFill rotWithShape="1">
          <a:blip r:embed="rId4">
            <a:alphaModFix/>
          </a:blip>
          <a:srcRect b="0" l="0" r="0" t="0"/>
          <a:stretch/>
        </p:blipFill>
        <p:spPr>
          <a:xfrm>
            <a:off x="8718176" y="968795"/>
            <a:ext cx="1797423" cy="17974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30"/>
          <p:cNvSpPr txBox="1"/>
          <p:nvPr>
            <p:ph type="title"/>
          </p:nvPr>
        </p:nvSpPr>
        <p:spPr>
          <a:xfrm>
            <a:off x="876693" y="741391"/>
            <a:ext cx="4597747" cy="161620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1. CI/CD Tooling</a:t>
            </a:r>
            <a:endParaRPr/>
          </a:p>
        </p:txBody>
      </p:sp>
      <p:sp>
        <p:nvSpPr>
          <p:cNvPr id="314" name="Google Shape;314;p30"/>
          <p:cNvSpPr txBox="1"/>
          <p:nvPr>
            <p:ph idx="1" type="body"/>
          </p:nvPr>
        </p:nvSpPr>
        <p:spPr>
          <a:xfrm>
            <a:off x="876693" y="2533476"/>
            <a:ext cx="4597746" cy="34478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Steep learning curve – takes time</a:t>
            </a:r>
            <a:endParaRPr/>
          </a:p>
          <a:p>
            <a:pPr indent="-228600" lvl="0" marL="228600" rtl="0" algn="l">
              <a:lnSpc>
                <a:spcPct val="90000"/>
              </a:lnSpc>
              <a:spcBef>
                <a:spcPts val="1000"/>
              </a:spcBef>
              <a:spcAft>
                <a:spcPts val="0"/>
              </a:spcAft>
              <a:buClr>
                <a:schemeClr val="dk1"/>
              </a:buClr>
              <a:buSzPts val="2000"/>
              <a:buChar char="•"/>
            </a:pPr>
            <a:r>
              <a:rPr lang="en-US" sz="2000"/>
              <a:t>Too many options</a:t>
            </a:r>
            <a:endParaRPr/>
          </a:p>
          <a:p>
            <a:pPr indent="-228600" lvl="0" marL="228600" rtl="0" algn="l">
              <a:lnSpc>
                <a:spcPct val="90000"/>
              </a:lnSpc>
              <a:spcBef>
                <a:spcPts val="1000"/>
              </a:spcBef>
              <a:spcAft>
                <a:spcPts val="0"/>
              </a:spcAft>
              <a:buClr>
                <a:schemeClr val="dk1"/>
              </a:buClr>
              <a:buSzPts val="2000"/>
              <a:buChar char="•"/>
            </a:pPr>
            <a:r>
              <a:rPr lang="en-US" sz="2000"/>
              <a:t>OSS standards – still too many!</a:t>
            </a:r>
            <a:endParaRPr/>
          </a:p>
          <a:p>
            <a:pPr indent="-228600" lvl="0" marL="228600" rtl="0" algn="l">
              <a:lnSpc>
                <a:spcPct val="90000"/>
              </a:lnSpc>
              <a:spcBef>
                <a:spcPts val="1000"/>
              </a:spcBef>
              <a:spcAft>
                <a:spcPts val="0"/>
              </a:spcAft>
              <a:buClr>
                <a:schemeClr val="dk1"/>
              </a:buClr>
              <a:buSzPts val="2000"/>
              <a:buChar char="•"/>
            </a:pPr>
            <a:r>
              <a:rPr lang="en-US" sz="2000"/>
              <a:t>Observability</a:t>
            </a:r>
            <a:endParaRPr/>
          </a:p>
        </p:txBody>
      </p:sp>
      <p:grpSp>
        <p:nvGrpSpPr>
          <p:cNvPr id="315" name="Google Shape;315;p30"/>
          <p:cNvGrpSpPr/>
          <p:nvPr/>
        </p:nvGrpSpPr>
        <p:grpSpPr>
          <a:xfrm>
            <a:off x="-5025" y="6737718"/>
            <a:ext cx="12207200" cy="123363"/>
            <a:chOff x="-5025" y="6737718"/>
            <a:chExt cx="12207200" cy="123363"/>
          </a:xfrm>
        </p:grpSpPr>
        <p:sp>
          <p:nvSpPr>
            <p:cNvPr id="316" name="Google Shape;316;p30"/>
            <p:cNvSpPr/>
            <p:nvPr/>
          </p:nvSpPr>
          <p:spPr>
            <a:xfrm flipH="1" rot="5400000">
              <a:off x="6036894" y="695800"/>
              <a:ext cx="123362" cy="12207199"/>
            </a:xfrm>
            <a:prstGeom prst="rect">
              <a:avLst/>
            </a:prstGeom>
            <a:gradFill>
              <a:gsLst>
                <a:gs pos="0">
                  <a:schemeClr val="accent5"/>
                </a:gs>
                <a:gs pos="100000">
                  <a:schemeClr val="accent2"/>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30"/>
            <p:cNvSpPr/>
            <p:nvPr/>
          </p:nvSpPr>
          <p:spPr>
            <a:xfrm rot="-5400000">
              <a:off x="9176406" y="3835311"/>
              <a:ext cx="123362" cy="5928176"/>
            </a:xfrm>
            <a:prstGeom prst="rect">
              <a:avLst/>
            </a:prstGeom>
            <a:gradFill>
              <a:gsLst>
                <a:gs pos="0">
                  <a:srgbClr val="7CCA62">
                    <a:alpha val="0"/>
                  </a:srgbClr>
                </a:gs>
                <a:gs pos="19000">
                  <a:srgbClr val="7CCA62">
                    <a:alpha val="0"/>
                  </a:srgbClr>
                </a:gs>
                <a:gs pos="100000">
                  <a:srgbClr val="AFDF9F"/>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18" name="Google Shape;318;p30"/>
          <p:cNvGrpSpPr/>
          <p:nvPr/>
        </p:nvGrpSpPr>
        <p:grpSpPr>
          <a:xfrm>
            <a:off x="5352963" y="443659"/>
            <a:ext cx="6778077" cy="5915854"/>
            <a:chOff x="7680960" y="150971"/>
            <a:chExt cx="3957320" cy="3850323"/>
          </a:xfrm>
        </p:grpSpPr>
        <p:pic>
          <p:nvPicPr>
            <p:cNvPr descr="Kubernetes Learning Curve&quot; Poster for Sale by cookieandcode | Redbubble" id="319" name="Google Shape;319;p30"/>
            <p:cNvPicPr preferRelativeResize="0"/>
            <p:nvPr/>
          </p:nvPicPr>
          <p:blipFill rotWithShape="1">
            <a:blip r:embed="rId3">
              <a:alphaModFix/>
            </a:blip>
            <a:srcRect b="8671" l="7460" r="5791" t="6925"/>
            <a:stretch/>
          </p:blipFill>
          <p:spPr>
            <a:xfrm>
              <a:off x="7680960" y="150971"/>
              <a:ext cx="3957320" cy="3850323"/>
            </a:xfrm>
            <a:prstGeom prst="rect">
              <a:avLst/>
            </a:prstGeom>
            <a:noFill/>
            <a:ln>
              <a:noFill/>
            </a:ln>
          </p:spPr>
        </p:pic>
        <p:sp>
          <p:nvSpPr>
            <p:cNvPr id="320" name="Google Shape;320;p30"/>
            <p:cNvSpPr txBox="1"/>
            <p:nvPr/>
          </p:nvSpPr>
          <p:spPr>
            <a:xfrm>
              <a:off x="9965095" y="2258008"/>
              <a:ext cx="522514" cy="261610"/>
            </a:xfrm>
            <a:prstGeom prst="rect">
              <a:avLst/>
            </a:prstGeom>
            <a:solidFill>
              <a:srgbClr val="CFECF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41">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p:txBody>
        </p:sp>
      </p:grpSp>
      <p:sp>
        <p:nvSpPr>
          <p:cNvPr id="321" name="Google Shape;321;p30"/>
          <p:cNvSpPr txBox="1"/>
          <p:nvPr/>
        </p:nvSpPr>
        <p:spPr>
          <a:xfrm>
            <a:off x="5474439" y="6355121"/>
            <a:ext cx="383951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Source: </a:t>
            </a:r>
            <a:r>
              <a:rPr lang="en-US" sz="700" u="sng">
                <a:solidFill>
                  <a:schemeClr val="hlink"/>
                </a:solidFill>
                <a:latin typeface="Calibri"/>
                <a:ea typeface="Calibri"/>
                <a:cs typeface="Calibri"/>
                <a:sym typeface="Calibri"/>
                <a:hlinkClick r:id="rId4"/>
              </a:rPr>
              <a:t>https://www.reddit.com/r/ProgrammerHumor/comments/lgmj45/adopting_cloud_native/</a:t>
            </a:r>
            <a:r>
              <a:rPr lang="en-US" sz="700">
                <a:solidFill>
                  <a:schemeClr val="dk1"/>
                </a:solidFill>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grpSp>
        <p:nvGrpSpPr>
          <p:cNvPr id="327" name="Google Shape;327;p31"/>
          <p:cNvGrpSpPr/>
          <p:nvPr/>
        </p:nvGrpSpPr>
        <p:grpSpPr>
          <a:xfrm>
            <a:off x="-5025" y="6737718"/>
            <a:ext cx="12207200" cy="123363"/>
            <a:chOff x="-5025" y="6737718"/>
            <a:chExt cx="12207200" cy="123363"/>
          </a:xfrm>
        </p:grpSpPr>
        <p:sp>
          <p:nvSpPr>
            <p:cNvPr id="328" name="Google Shape;328;p31"/>
            <p:cNvSpPr/>
            <p:nvPr/>
          </p:nvSpPr>
          <p:spPr>
            <a:xfrm flipH="1" rot="5400000">
              <a:off x="6036894" y="695800"/>
              <a:ext cx="123362" cy="12207199"/>
            </a:xfrm>
            <a:prstGeom prst="rect">
              <a:avLst/>
            </a:prstGeom>
            <a:gradFill>
              <a:gsLst>
                <a:gs pos="0">
                  <a:schemeClr val="accent5"/>
                </a:gs>
                <a:gs pos="100000">
                  <a:schemeClr val="accent2"/>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1"/>
            <p:cNvSpPr/>
            <p:nvPr/>
          </p:nvSpPr>
          <p:spPr>
            <a:xfrm rot="-5400000">
              <a:off x="9176406" y="3835311"/>
              <a:ext cx="123362" cy="5928176"/>
            </a:xfrm>
            <a:prstGeom prst="rect">
              <a:avLst/>
            </a:prstGeom>
            <a:gradFill>
              <a:gsLst>
                <a:gs pos="0">
                  <a:srgbClr val="7CCA62">
                    <a:alpha val="0"/>
                  </a:srgbClr>
                </a:gs>
                <a:gs pos="19000">
                  <a:srgbClr val="7CCA62">
                    <a:alpha val="0"/>
                  </a:srgbClr>
                </a:gs>
                <a:gs pos="100000">
                  <a:srgbClr val="AFDF9F"/>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0" name="Google Shape;330;p31"/>
          <p:cNvSpPr txBox="1"/>
          <p:nvPr/>
        </p:nvSpPr>
        <p:spPr>
          <a:xfrm>
            <a:off x="472441" y="477376"/>
            <a:ext cx="5017240"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2. Container Management</a:t>
            </a:r>
            <a:endParaRPr/>
          </a:p>
        </p:txBody>
      </p:sp>
      <p:sp>
        <p:nvSpPr>
          <p:cNvPr id="331" name="Google Shape;331;p31"/>
          <p:cNvSpPr txBox="1"/>
          <p:nvPr/>
        </p:nvSpPr>
        <p:spPr>
          <a:xfrm>
            <a:off x="891933" y="2269461"/>
            <a:ext cx="4597746" cy="344783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Offers portability and flexibility</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Many decisions needed</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Which tools to use?</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How to configure environments?</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How to build our apps?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Challenging to remain consistent and stick to best practices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Operators &amp; Cloud Native Buildpacks can help</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Kubernetes Deployments: The Ultimate Guide - Semaphore" id="332" name="Google Shape;332;p31"/>
          <p:cNvPicPr preferRelativeResize="0"/>
          <p:nvPr/>
        </p:nvPicPr>
        <p:blipFill rotWithShape="1">
          <a:blip r:embed="rId3">
            <a:alphaModFix/>
          </a:blip>
          <a:srcRect b="0" l="17742" r="17558" t="0"/>
          <a:stretch/>
        </p:blipFill>
        <p:spPr>
          <a:xfrm>
            <a:off x="6096000" y="789905"/>
            <a:ext cx="5804630" cy="5278189"/>
          </a:xfrm>
          <a:prstGeom prst="rect">
            <a:avLst/>
          </a:prstGeom>
          <a:noFill/>
          <a:ln>
            <a:noFill/>
          </a:ln>
        </p:spPr>
      </p:pic>
      <p:sp>
        <p:nvSpPr>
          <p:cNvPr id="333" name="Google Shape;333;p31"/>
          <p:cNvSpPr txBox="1"/>
          <p:nvPr/>
        </p:nvSpPr>
        <p:spPr>
          <a:xfrm>
            <a:off x="6096000" y="6068094"/>
            <a:ext cx="3219151"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Source: </a:t>
            </a:r>
            <a:r>
              <a:rPr lang="en-US" sz="900" u="sng">
                <a:solidFill>
                  <a:schemeClr val="hlink"/>
                </a:solidFill>
                <a:latin typeface="Calibri"/>
                <a:ea typeface="Calibri"/>
                <a:cs typeface="Calibri"/>
                <a:sym typeface="Calibri"/>
                <a:hlinkClick r:id="rId4"/>
              </a:rPr>
              <a:t>https://semaphoreci.com/blog/kubernetes-deployment</a:t>
            </a:r>
            <a:r>
              <a:rPr lang="en-US" sz="900">
                <a:solidFill>
                  <a:schemeClr val="dk1"/>
                </a:solidFill>
                <a:latin typeface="Calibri"/>
                <a:ea typeface="Calibri"/>
                <a:cs typeface="Calibri"/>
                <a:sym typeface="Calibri"/>
              </a:rPr>
              <a:t> </a:t>
            </a:r>
            <a:endParaRPr/>
          </a:p>
        </p:txBody>
      </p:sp>
      <p:sp>
        <p:nvSpPr>
          <p:cNvPr id="334" name="Google Shape;334;p31"/>
          <p:cNvSpPr txBox="1"/>
          <p:nvPr/>
        </p:nvSpPr>
        <p:spPr>
          <a:xfrm>
            <a:off x="0" y="6368386"/>
            <a:ext cx="819628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hlink"/>
                </a:solidFill>
                <a:latin typeface="Calibri"/>
                <a:ea typeface="Calibri"/>
                <a:cs typeface="Calibri"/>
                <a:sym typeface="Calibri"/>
                <a:hlinkClick r:id="rId5"/>
              </a:rPr>
              <a:t>https://developer.ibm.com/articles/awb-containerizing-java-apps-with-cloud-native-buildpacks/</a:t>
            </a:r>
            <a:r>
              <a:rPr lang="en-US" sz="1600">
                <a:solidFill>
                  <a:schemeClr val="accent1"/>
                </a:solidFill>
                <a:latin typeface="Calibri"/>
                <a:ea typeface="Calibri"/>
                <a:cs typeface="Calibri"/>
                <a:sym typeface="Calibri"/>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grpSp>
        <p:nvGrpSpPr>
          <p:cNvPr id="340" name="Google Shape;340;p32"/>
          <p:cNvGrpSpPr/>
          <p:nvPr/>
        </p:nvGrpSpPr>
        <p:grpSpPr>
          <a:xfrm>
            <a:off x="-5025" y="6737718"/>
            <a:ext cx="12207200" cy="123363"/>
            <a:chOff x="-5025" y="6737718"/>
            <a:chExt cx="12207200" cy="123363"/>
          </a:xfrm>
        </p:grpSpPr>
        <p:sp>
          <p:nvSpPr>
            <p:cNvPr id="341" name="Google Shape;341;p32"/>
            <p:cNvSpPr/>
            <p:nvPr/>
          </p:nvSpPr>
          <p:spPr>
            <a:xfrm flipH="1" rot="5400000">
              <a:off x="6036894" y="695800"/>
              <a:ext cx="123362" cy="12207199"/>
            </a:xfrm>
            <a:prstGeom prst="rect">
              <a:avLst/>
            </a:prstGeom>
            <a:gradFill>
              <a:gsLst>
                <a:gs pos="0">
                  <a:schemeClr val="accent5"/>
                </a:gs>
                <a:gs pos="100000">
                  <a:schemeClr val="accent2"/>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32"/>
            <p:cNvSpPr/>
            <p:nvPr/>
          </p:nvSpPr>
          <p:spPr>
            <a:xfrm rot="-5400000">
              <a:off x="9176406" y="3835311"/>
              <a:ext cx="123362" cy="5928176"/>
            </a:xfrm>
            <a:prstGeom prst="rect">
              <a:avLst/>
            </a:prstGeom>
            <a:gradFill>
              <a:gsLst>
                <a:gs pos="0">
                  <a:srgbClr val="7CCA62">
                    <a:alpha val="0"/>
                  </a:srgbClr>
                </a:gs>
                <a:gs pos="19000">
                  <a:srgbClr val="7CCA62">
                    <a:alpha val="0"/>
                  </a:srgbClr>
                </a:gs>
                <a:gs pos="100000">
                  <a:srgbClr val="AFDF9F"/>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3" name="Google Shape;343;p32"/>
          <p:cNvSpPr txBox="1"/>
          <p:nvPr/>
        </p:nvSpPr>
        <p:spPr>
          <a:xfrm>
            <a:off x="472441" y="477376"/>
            <a:ext cx="5017238"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3. Security &amp; Regulatory 	Requirements</a:t>
            </a:r>
            <a:endParaRPr/>
          </a:p>
        </p:txBody>
      </p:sp>
      <p:sp>
        <p:nvSpPr>
          <p:cNvPr id="344" name="Google Shape;344;p32"/>
          <p:cNvSpPr txBox="1"/>
          <p:nvPr/>
        </p:nvSpPr>
        <p:spPr>
          <a:xfrm>
            <a:off x="682187" y="2324746"/>
            <a:ext cx="4597746" cy="391304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Compliance &amp; regulatory awareness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SBOM –what’s in your application?</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Vulnerability awareness</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Source code</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Images</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External libraries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Trusted software supply chain</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Compromised credentials?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Authentication &amp; Authorization</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27000" lvl="1" marL="685800" marR="0" rtl="0" algn="l">
              <a:lnSpc>
                <a:spcPct val="90000"/>
              </a:lnSpc>
              <a:spcBef>
                <a:spcPts val="5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Security Memes: Our Year End Humor Break - Asylas" id="345" name="Google Shape;345;p32"/>
          <p:cNvPicPr preferRelativeResize="0"/>
          <p:nvPr/>
        </p:nvPicPr>
        <p:blipFill rotWithShape="1">
          <a:blip r:embed="rId3">
            <a:alphaModFix/>
          </a:blip>
          <a:srcRect b="0" l="0" r="0" t="0"/>
          <a:stretch/>
        </p:blipFill>
        <p:spPr>
          <a:xfrm>
            <a:off x="5489679" y="1120140"/>
            <a:ext cx="6569165" cy="4466510"/>
          </a:xfrm>
          <a:prstGeom prst="rect">
            <a:avLst/>
          </a:prstGeom>
          <a:noFill/>
          <a:ln>
            <a:noFill/>
          </a:ln>
        </p:spPr>
      </p:pic>
      <p:sp>
        <p:nvSpPr>
          <p:cNvPr id="346" name="Google Shape;346;p32"/>
          <p:cNvSpPr txBox="1"/>
          <p:nvPr/>
        </p:nvSpPr>
        <p:spPr>
          <a:xfrm>
            <a:off x="5489679" y="5491639"/>
            <a:ext cx="463941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Source: </a:t>
            </a:r>
            <a:r>
              <a:rPr lang="en-US" sz="1000" u="sng">
                <a:solidFill>
                  <a:schemeClr val="hlink"/>
                </a:solidFill>
                <a:latin typeface="Calibri"/>
                <a:ea typeface="Calibri"/>
                <a:cs typeface="Calibri"/>
                <a:sym typeface="Calibri"/>
                <a:hlinkClick r:id="rId4"/>
              </a:rPr>
              <a:t>https://www.asylas.com/asylas/security-memes-our-year-end-humor-break/</a:t>
            </a:r>
            <a:r>
              <a:rPr lang="en-US" sz="1000">
                <a:solidFill>
                  <a:schemeClr val="dk1"/>
                </a:solidFill>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p:nvPr/>
        </p:nvSpPr>
        <p:spPr>
          <a:xfrm>
            <a:off x="0" y="0"/>
            <a:ext cx="12192000" cy="150812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5"/>
          <p:cNvSpPr txBox="1"/>
          <p:nvPr>
            <p:ph type="title"/>
          </p:nvPr>
        </p:nvSpPr>
        <p:spPr>
          <a:xfrm>
            <a:off x="663389" y="1825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Agenda</a:t>
            </a:r>
            <a:endParaRPr/>
          </a:p>
        </p:txBody>
      </p:sp>
      <p:sp>
        <p:nvSpPr>
          <p:cNvPr id="109" name="Google Shape;109;p15"/>
          <p:cNvSpPr txBox="1"/>
          <p:nvPr>
            <p:ph idx="1" type="body"/>
          </p:nvPr>
        </p:nvSpPr>
        <p:spPr>
          <a:xfrm>
            <a:off x="663400" y="1749950"/>
            <a:ext cx="10515600" cy="50307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1000"/>
              </a:spcBef>
              <a:spcAft>
                <a:spcPts val="0"/>
              </a:spcAft>
              <a:buNone/>
            </a:pPr>
            <a:r>
              <a:rPr lang="en-US"/>
              <a:t>13:30 - 13:45	Intro to workshop and hosts (15 mins)</a:t>
            </a:r>
            <a:endParaRPr/>
          </a:p>
          <a:p>
            <a:pPr indent="0" lvl="0" marL="0" rtl="0" algn="l">
              <a:lnSpc>
                <a:spcPct val="90000"/>
              </a:lnSpc>
              <a:spcBef>
                <a:spcPts val="1000"/>
              </a:spcBef>
              <a:spcAft>
                <a:spcPts val="0"/>
              </a:spcAft>
              <a:buNone/>
            </a:pPr>
            <a:r>
              <a:rPr lang="en-US"/>
              <a:t>13:45 - 14:25	Theory: Introductory presentation (4</a:t>
            </a:r>
            <a:r>
              <a:rPr lang="en-US"/>
              <a:t>0</a:t>
            </a:r>
            <a:r>
              <a:rPr lang="en-US"/>
              <a:t> mins)</a:t>
            </a:r>
            <a:endParaRPr/>
          </a:p>
          <a:p>
            <a:pPr indent="-185737" lvl="4" marL="2057400" rtl="0" algn="l">
              <a:lnSpc>
                <a:spcPct val="90000"/>
              </a:lnSpc>
              <a:spcBef>
                <a:spcPts val="1000"/>
              </a:spcBef>
              <a:spcAft>
                <a:spcPts val="0"/>
              </a:spcAft>
              <a:buSzPct val="100000"/>
              <a:buChar char="•"/>
            </a:pPr>
            <a:r>
              <a:rPr lang="en-US"/>
              <a:t>What is Platform Engineering?</a:t>
            </a:r>
            <a:endParaRPr/>
          </a:p>
          <a:p>
            <a:pPr indent="-185737" lvl="4" marL="2057400" rtl="0" algn="l">
              <a:lnSpc>
                <a:spcPct val="90000"/>
              </a:lnSpc>
              <a:spcBef>
                <a:spcPts val="1000"/>
              </a:spcBef>
              <a:spcAft>
                <a:spcPts val="0"/>
              </a:spcAft>
              <a:buSzPct val="100000"/>
              <a:buChar char="•"/>
            </a:pPr>
            <a:r>
              <a:rPr lang="en-US"/>
              <a:t>Internal Developer Platforms and Portals</a:t>
            </a:r>
            <a:endParaRPr/>
          </a:p>
          <a:p>
            <a:pPr indent="-185737" lvl="4" marL="2057400" rtl="0" algn="l">
              <a:lnSpc>
                <a:spcPct val="90000"/>
              </a:lnSpc>
              <a:spcBef>
                <a:spcPts val="1000"/>
              </a:spcBef>
              <a:spcAft>
                <a:spcPts val="0"/>
              </a:spcAft>
              <a:buSzPct val="100000"/>
              <a:buChar char="•"/>
            </a:pPr>
            <a:r>
              <a:rPr lang="en-US"/>
              <a:t>Tools to help</a:t>
            </a:r>
            <a:endParaRPr/>
          </a:p>
          <a:p>
            <a:pPr indent="0" lvl="0" marL="0" rtl="0" algn="l">
              <a:lnSpc>
                <a:spcPct val="90000"/>
              </a:lnSpc>
              <a:spcBef>
                <a:spcPts val="1000"/>
              </a:spcBef>
              <a:spcAft>
                <a:spcPts val="0"/>
              </a:spcAft>
              <a:buNone/>
            </a:pPr>
            <a:r>
              <a:rPr lang="en-US"/>
              <a:t>14:25 - 14:45	HandsOn: Set up RHDH and Openshift (</a:t>
            </a:r>
            <a:r>
              <a:rPr lang="en-US"/>
              <a:t>20</a:t>
            </a:r>
            <a:r>
              <a:rPr lang="en-US"/>
              <a:t> mins)</a:t>
            </a:r>
            <a:endParaRPr/>
          </a:p>
          <a:p>
            <a:pPr indent="0" lvl="0" marL="0" rtl="0" algn="l">
              <a:lnSpc>
                <a:spcPct val="90000"/>
              </a:lnSpc>
              <a:spcBef>
                <a:spcPts val="1000"/>
              </a:spcBef>
              <a:spcAft>
                <a:spcPts val="0"/>
              </a:spcAft>
              <a:buNone/>
            </a:pPr>
            <a:r>
              <a:rPr lang="en-US">
                <a:solidFill>
                  <a:schemeClr val="accent2"/>
                </a:solidFill>
              </a:rPr>
              <a:t>14:45 - 15:00	Break (15 mins)</a:t>
            </a:r>
            <a:endParaRPr>
              <a:solidFill>
                <a:schemeClr val="accent2"/>
              </a:solidFill>
            </a:endParaRPr>
          </a:p>
          <a:p>
            <a:pPr indent="0" lvl="0" marL="0" rtl="0" algn="l">
              <a:lnSpc>
                <a:spcPct val="90000"/>
              </a:lnSpc>
              <a:spcBef>
                <a:spcPts val="1000"/>
              </a:spcBef>
              <a:spcAft>
                <a:spcPts val="0"/>
              </a:spcAft>
              <a:buNone/>
            </a:pPr>
            <a:r>
              <a:rPr lang="en-US"/>
              <a:t>15:00 - 15:20	Theory: Deeper dive into RHDH (30 mins)</a:t>
            </a:r>
            <a:endParaRPr/>
          </a:p>
          <a:p>
            <a:pPr indent="-185737" lvl="4" marL="2057400" rtl="0" algn="l">
              <a:lnSpc>
                <a:spcPct val="90000"/>
              </a:lnSpc>
              <a:spcBef>
                <a:spcPts val="1000"/>
              </a:spcBef>
              <a:spcAft>
                <a:spcPts val="0"/>
              </a:spcAft>
              <a:buSzPct val="100000"/>
              <a:buChar char="•"/>
            </a:pPr>
            <a:r>
              <a:rPr lang="en-US"/>
              <a:t>Intro to Red Hat Developer Hub + differences with Backstage</a:t>
            </a:r>
            <a:endParaRPr/>
          </a:p>
          <a:p>
            <a:pPr indent="-185737" lvl="4" marL="2057400" rtl="0" algn="l">
              <a:lnSpc>
                <a:spcPct val="90000"/>
              </a:lnSpc>
              <a:spcBef>
                <a:spcPts val="1000"/>
              </a:spcBef>
              <a:spcAft>
                <a:spcPts val="0"/>
              </a:spcAft>
              <a:buSzPct val="100000"/>
              <a:buChar char="•"/>
            </a:pPr>
            <a:r>
              <a:rPr lang="en-US"/>
              <a:t>Software Templates</a:t>
            </a:r>
            <a:endParaRPr/>
          </a:p>
          <a:p>
            <a:pPr indent="-185737" lvl="4" marL="2057400" rtl="0" algn="l">
              <a:lnSpc>
                <a:spcPct val="90000"/>
              </a:lnSpc>
              <a:spcBef>
                <a:spcPts val="1000"/>
              </a:spcBef>
              <a:spcAft>
                <a:spcPts val="0"/>
              </a:spcAft>
              <a:buSzPct val="100000"/>
              <a:buChar char="•"/>
            </a:pPr>
            <a:r>
              <a:rPr lang="en-US"/>
              <a:t>Dynamic Plugins</a:t>
            </a:r>
            <a:endParaRPr/>
          </a:p>
          <a:p>
            <a:pPr indent="0" lvl="0" marL="0" rtl="0" algn="l">
              <a:lnSpc>
                <a:spcPct val="90000"/>
              </a:lnSpc>
              <a:spcBef>
                <a:spcPts val="1000"/>
              </a:spcBef>
              <a:spcAft>
                <a:spcPts val="0"/>
              </a:spcAft>
              <a:buNone/>
            </a:pPr>
            <a:r>
              <a:rPr lang="en-US"/>
              <a:t>15:30 - 15:50	HandsOn: Set up Liberty Software Template (20 mins)</a:t>
            </a:r>
            <a:endParaRPr/>
          </a:p>
          <a:p>
            <a:pPr indent="0" lvl="0" marL="0" rtl="0" algn="l">
              <a:lnSpc>
                <a:spcPct val="90000"/>
              </a:lnSpc>
              <a:spcBef>
                <a:spcPts val="1000"/>
              </a:spcBef>
              <a:spcAft>
                <a:spcPts val="0"/>
              </a:spcAft>
              <a:buNone/>
            </a:pPr>
            <a:r>
              <a:rPr lang="en-US"/>
              <a:t>15:50 - 16:00	HandsOn: </a:t>
            </a:r>
            <a:r>
              <a:rPr lang="en-US"/>
              <a:t>Set up Quarkus Software Template (10 mins)</a:t>
            </a:r>
            <a:endParaRPr/>
          </a:p>
          <a:p>
            <a:pPr indent="0" lvl="0" marL="0" rtl="0" algn="l">
              <a:lnSpc>
                <a:spcPct val="90000"/>
              </a:lnSpc>
              <a:spcBef>
                <a:spcPts val="1000"/>
              </a:spcBef>
              <a:spcAft>
                <a:spcPts val="0"/>
              </a:spcAft>
              <a:buNone/>
            </a:pPr>
            <a:r>
              <a:rPr lang="en-US">
                <a:solidFill>
                  <a:schemeClr val="accent2"/>
                </a:solidFill>
              </a:rPr>
              <a:t>16:00 - 16:15	Break (15 mins)</a:t>
            </a:r>
            <a:endParaRPr>
              <a:solidFill>
                <a:schemeClr val="accent2"/>
              </a:solidFill>
            </a:endParaRPr>
          </a:p>
          <a:p>
            <a:pPr indent="0" lvl="0" marL="0" rtl="0" algn="l">
              <a:lnSpc>
                <a:spcPct val="90000"/>
              </a:lnSpc>
              <a:spcBef>
                <a:spcPts val="1000"/>
              </a:spcBef>
              <a:spcAft>
                <a:spcPts val="0"/>
              </a:spcAft>
              <a:buNone/>
            </a:pPr>
            <a:r>
              <a:rPr lang="en-US"/>
              <a:t>16:15 - 16:30	HandsOn: Exploring custom </a:t>
            </a:r>
            <a:r>
              <a:rPr lang="en-US"/>
              <a:t>dynamic</a:t>
            </a:r>
            <a:r>
              <a:rPr lang="en-US"/>
              <a:t> plugins (15 mins)</a:t>
            </a:r>
            <a:endParaRPr/>
          </a:p>
          <a:p>
            <a:pPr indent="0" lvl="0" marL="0" rtl="0" algn="l">
              <a:lnSpc>
                <a:spcPct val="90000"/>
              </a:lnSpc>
              <a:spcBef>
                <a:spcPts val="1000"/>
              </a:spcBef>
              <a:spcAft>
                <a:spcPts val="0"/>
              </a:spcAft>
              <a:buNone/>
            </a:pPr>
            <a:r>
              <a:rPr lang="en-US"/>
              <a:t>16:30 - 16:50	</a:t>
            </a:r>
            <a:r>
              <a:rPr lang="en-US"/>
              <a:t>HandsOn</a:t>
            </a:r>
            <a:r>
              <a:rPr lang="en-US"/>
              <a:t>: Customisation of portal (20 mins)</a:t>
            </a:r>
            <a:endParaRPr/>
          </a:p>
          <a:p>
            <a:pPr indent="0" lvl="0" marL="0" rtl="0" algn="l">
              <a:lnSpc>
                <a:spcPct val="90000"/>
              </a:lnSpc>
              <a:spcBef>
                <a:spcPts val="1000"/>
              </a:spcBef>
              <a:spcAft>
                <a:spcPts val="0"/>
              </a:spcAft>
              <a:buNone/>
            </a:pPr>
            <a:r>
              <a:rPr lang="en-US"/>
              <a:t>16:50 - 17:00	Wrap up and summary</a:t>
            </a:r>
            <a:endParaRPr/>
          </a:p>
        </p:txBody>
      </p:sp>
      <p:pic>
        <p:nvPicPr>
          <p:cNvPr descr="Clipboard outline" id="110" name="Google Shape;110;p15"/>
          <p:cNvPicPr preferRelativeResize="0"/>
          <p:nvPr/>
        </p:nvPicPr>
        <p:blipFill rotWithShape="1">
          <a:blip r:embed="rId4">
            <a:alphaModFix/>
          </a:blip>
          <a:srcRect b="0" l="0" r="0" t="0"/>
          <a:stretch/>
        </p:blipFill>
        <p:spPr>
          <a:xfrm>
            <a:off x="7922551" y="1935326"/>
            <a:ext cx="3990150" cy="399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p:nvPr/>
        </p:nvSpPr>
        <p:spPr>
          <a:xfrm>
            <a:off x="0" y="0"/>
            <a:ext cx="4303059" cy="6858000"/>
          </a:xfrm>
          <a:prstGeom prst="rect">
            <a:avLst/>
          </a:prstGeom>
          <a:solidFill>
            <a:schemeClr val="dk1"/>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33"/>
          <p:cNvSpPr txBox="1"/>
          <p:nvPr>
            <p:ph type="title"/>
          </p:nvPr>
        </p:nvSpPr>
        <p:spPr>
          <a:xfrm>
            <a:off x="300318" y="1388999"/>
            <a:ext cx="3478306" cy="3865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Other Struggles</a:t>
            </a:r>
            <a:endParaRPr/>
          </a:p>
        </p:txBody>
      </p:sp>
      <p:sp>
        <p:nvSpPr>
          <p:cNvPr id="354" name="Google Shape;354;p33"/>
          <p:cNvSpPr txBox="1"/>
          <p:nvPr/>
        </p:nvSpPr>
        <p:spPr>
          <a:xfrm>
            <a:off x="4809066" y="406400"/>
            <a:ext cx="6925733" cy="600164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Likely drowning in scripts and maintenance costs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Can’t reach degree of automation wanted</a:t>
            </a:r>
            <a:endParaRPr/>
          </a:p>
          <a:p>
            <a:pPr indent="-254000" lvl="0" marL="4572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Key-person dependency</a:t>
            </a:r>
            <a:endParaRPr/>
          </a:p>
          <a:p>
            <a:pPr indent="-254000" lvl="0" marL="4572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Creating a new environment can be loooooong</a:t>
            </a:r>
            <a:endParaRPr sz="3200">
              <a:solidFill>
                <a:schemeClr val="dk1"/>
              </a:solidFill>
              <a:latin typeface="Calibri"/>
              <a:ea typeface="Calibri"/>
              <a:cs typeface="Calibri"/>
              <a:sym typeface="Calibri"/>
            </a:endParaRPr>
          </a:p>
          <a:p>
            <a:pPr indent="-254000" lvl="0" marL="4572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Environments can get blocked testing</a:t>
            </a:r>
            <a:endParaRPr/>
          </a:p>
        </p:txBody>
      </p:sp>
      <p:sp>
        <p:nvSpPr>
          <p:cNvPr id="355" name="Google Shape;355;p33"/>
          <p:cNvSpPr txBox="1"/>
          <p:nvPr/>
        </p:nvSpPr>
        <p:spPr>
          <a:xfrm>
            <a:off x="8030283" y="6596390"/>
            <a:ext cx="416171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3"/>
              </a:rPr>
              <a:t>https://humanitec.com/blog/impact-of-internal-developer-platforms</a:t>
            </a:r>
            <a:r>
              <a:rPr lang="en-US" sz="1100">
                <a:solidFill>
                  <a:schemeClr val="dk1"/>
                </a:solidFill>
                <a:latin typeface="Calibri"/>
                <a:ea typeface="Calibri"/>
                <a:cs typeface="Calibri"/>
                <a:sym typeface="Calibri"/>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pic>
        <p:nvPicPr>
          <p:cNvPr descr="A person sitting on a couch with a computer&#10;&#10;Description automatically generated" id="361" name="Google Shape;361;p34"/>
          <p:cNvPicPr preferRelativeResize="0"/>
          <p:nvPr>
            <p:ph idx="1" type="body"/>
          </p:nvPr>
        </p:nvPicPr>
        <p:blipFill rotWithShape="1">
          <a:blip r:embed="rId3">
            <a:alphaModFix/>
          </a:blip>
          <a:srcRect b="0" l="0" r="0" t="0"/>
          <a:stretch/>
        </p:blipFill>
        <p:spPr>
          <a:xfrm>
            <a:off x="1002029" y="279082"/>
            <a:ext cx="10499725" cy="6299835"/>
          </a:xfrm>
          <a:prstGeom prst="rect">
            <a:avLst/>
          </a:prstGeom>
          <a:noFill/>
          <a:ln>
            <a:noFill/>
          </a:ln>
        </p:spPr>
      </p:pic>
      <p:sp>
        <p:nvSpPr>
          <p:cNvPr id="362" name="Google Shape;362;p34"/>
          <p:cNvSpPr txBox="1"/>
          <p:nvPr/>
        </p:nvSpPr>
        <p:spPr>
          <a:xfrm>
            <a:off x="0" y="6604084"/>
            <a:ext cx="436209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7F7F7F"/>
                </a:solidFill>
                <a:latin typeface="Calibri"/>
                <a:ea typeface="Calibri"/>
                <a:cs typeface="Calibri"/>
                <a:sym typeface="Calibri"/>
              </a:rPr>
              <a:t>Source: </a:t>
            </a:r>
            <a:r>
              <a:rPr lang="en-US" sz="1050" u="sng">
                <a:solidFill>
                  <a:schemeClr val="hlink"/>
                </a:solidFill>
                <a:latin typeface="Calibri"/>
                <a:ea typeface="Calibri"/>
                <a:cs typeface="Calibri"/>
                <a:sym typeface="Calibri"/>
                <a:hlinkClick r:id="rId4"/>
              </a:rPr>
              <a:t>https://tenor.com/view/penny-kaley-cuoco-see-laptop-gif-5375325</a:t>
            </a:r>
            <a:r>
              <a:rPr lang="en-US" sz="1050">
                <a:solidFill>
                  <a:srgbClr val="7F7F7F"/>
                </a:solidFill>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developers are saying….</a:t>
            </a:r>
            <a:endParaRPr/>
          </a:p>
        </p:txBody>
      </p:sp>
      <p:pic>
        <p:nvPicPr>
          <p:cNvPr descr="A screenshot of a chat&#10;&#10;Description automatically generated" id="369" name="Google Shape;369;p35"/>
          <p:cNvPicPr preferRelativeResize="0"/>
          <p:nvPr>
            <p:ph idx="1" type="body"/>
          </p:nvPr>
        </p:nvPicPr>
        <p:blipFill rotWithShape="1">
          <a:blip r:embed="rId3">
            <a:alphaModFix/>
          </a:blip>
          <a:srcRect b="0" l="0" r="0" t="0"/>
          <a:stretch/>
        </p:blipFill>
        <p:spPr>
          <a:xfrm>
            <a:off x="5232210" y="1981200"/>
            <a:ext cx="6334949" cy="3178322"/>
          </a:xfrm>
          <a:prstGeom prst="rect">
            <a:avLst/>
          </a:prstGeom>
          <a:noFill/>
          <a:ln>
            <a:noFill/>
          </a:ln>
        </p:spPr>
      </p:pic>
      <p:sp>
        <p:nvSpPr>
          <p:cNvPr id="370" name="Google Shape;370;p35"/>
          <p:cNvSpPr txBox="1"/>
          <p:nvPr/>
        </p:nvSpPr>
        <p:spPr>
          <a:xfrm>
            <a:off x="838200" y="1981200"/>
            <a:ext cx="4004219"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080707"/>
                </a:solidFill>
                <a:latin typeface="Arial"/>
                <a:ea typeface="Arial"/>
                <a:cs typeface="Arial"/>
                <a:sym typeface="Arial"/>
              </a:rPr>
              <a:t>Top three causes of developer burnout:</a:t>
            </a:r>
            <a:endParaRPr/>
          </a:p>
          <a:p>
            <a:pPr indent="-342900" lvl="0" marL="342900" marR="0" rtl="0" algn="l">
              <a:spcBef>
                <a:spcPts val="0"/>
              </a:spcBef>
              <a:spcAft>
                <a:spcPts val="0"/>
              </a:spcAft>
              <a:buClr>
                <a:srgbClr val="080707"/>
              </a:buClr>
              <a:buSzPts val="2000"/>
              <a:buFont typeface="Calibri"/>
              <a:buAutoNum type="arabicPeriod"/>
            </a:pPr>
            <a:r>
              <a:rPr b="0" i="0" lang="en-US" sz="2000">
                <a:solidFill>
                  <a:srgbClr val="080707"/>
                </a:solidFill>
                <a:latin typeface="Arial"/>
                <a:ea typeface="Arial"/>
                <a:cs typeface="Arial"/>
                <a:sym typeface="Arial"/>
              </a:rPr>
              <a:t>Increasing workload/demand from other teams (39%)</a:t>
            </a:r>
            <a:endParaRPr/>
          </a:p>
          <a:p>
            <a:pPr indent="-342900" lvl="0" marL="342900" marR="0" rtl="0" algn="l">
              <a:spcBef>
                <a:spcPts val="0"/>
              </a:spcBef>
              <a:spcAft>
                <a:spcPts val="0"/>
              </a:spcAft>
              <a:buClr>
                <a:srgbClr val="080707"/>
              </a:buClr>
              <a:buSzPts val="2000"/>
              <a:buFont typeface="Calibri"/>
              <a:buAutoNum type="arabicPeriod"/>
            </a:pPr>
            <a:r>
              <a:rPr lang="en-US" sz="2000">
                <a:solidFill>
                  <a:srgbClr val="080707"/>
                </a:solidFill>
                <a:latin typeface="Arial"/>
                <a:ea typeface="Arial"/>
                <a:cs typeface="Arial"/>
                <a:sym typeface="Arial"/>
              </a:rPr>
              <a:t>Pressure of digital transformation (37%)</a:t>
            </a:r>
            <a:endParaRPr/>
          </a:p>
          <a:p>
            <a:pPr indent="-342900" lvl="0" marL="342900" marR="0" rtl="0" algn="l">
              <a:spcBef>
                <a:spcPts val="0"/>
              </a:spcBef>
              <a:spcAft>
                <a:spcPts val="0"/>
              </a:spcAft>
              <a:buClr>
                <a:srgbClr val="080707"/>
              </a:buClr>
              <a:buSzPts val="2000"/>
              <a:buFont typeface="Calibri"/>
              <a:buAutoNum type="arabicPeriod"/>
            </a:pPr>
            <a:r>
              <a:rPr b="0" i="0" lang="en-US" sz="2000">
                <a:solidFill>
                  <a:srgbClr val="080707"/>
                </a:solidFill>
                <a:latin typeface="Arial"/>
                <a:ea typeface="Arial"/>
                <a:cs typeface="Arial"/>
                <a:sym typeface="Arial"/>
              </a:rPr>
              <a:t>Requirement to learn new skills (35%)</a:t>
            </a:r>
            <a:endParaRPr/>
          </a:p>
          <a:p>
            <a:pPr indent="0" lvl="0" marL="0" marR="0" rtl="0" algn="l">
              <a:spcBef>
                <a:spcPts val="0"/>
              </a:spcBef>
              <a:spcAft>
                <a:spcPts val="0"/>
              </a:spcAft>
              <a:buNone/>
            </a:pPr>
            <a:r>
              <a:t/>
            </a:r>
            <a:endParaRPr sz="2000">
              <a:solidFill>
                <a:srgbClr val="080707"/>
              </a:solidFill>
              <a:latin typeface="Arial"/>
              <a:ea typeface="Arial"/>
              <a:cs typeface="Arial"/>
              <a:sym typeface="Arial"/>
            </a:endParaRPr>
          </a:p>
          <a:p>
            <a:pPr indent="0" lvl="0" marL="0" marR="0" rtl="0" algn="l">
              <a:spcBef>
                <a:spcPts val="0"/>
              </a:spcBef>
              <a:spcAft>
                <a:spcPts val="0"/>
              </a:spcAft>
              <a:buNone/>
            </a:pPr>
            <a:r>
              <a:t/>
            </a:r>
            <a:endParaRPr sz="2000">
              <a:solidFill>
                <a:srgbClr val="080707"/>
              </a:solidFill>
              <a:latin typeface="Arial"/>
              <a:ea typeface="Arial"/>
              <a:cs typeface="Arial"/>
              <a:sym typeface="Arial"/>
            </a:endParaRPr>
          </a:p>
          <a:p>
            <a:pPr indent="0" lvl="0" marL="0" marR="0" rtl="0" algn="l">
              <a:spcBef>
                <a:spcPts val="0"/>
              </a:spcBef>
              <a:spcAft>
                <a:spcPts val="0"/>
              </a:spcAft>
              <a:buNone/>
            </a:pPr>
            <a:r>
              <a:rPr b="0" i="0" lang="en-US" sz="2000">
                <a:solidFill>
                  <a:srgbClr val="080707"/>
                </a:solidFill>
                <a:latin typeface="Arial"/>
                <a:ea typeface="Arial"/>
                <a:cs typeface="Arial"/>
                <a:sym typeface="Arial"/>
              </a:rPr>
              <a:t>76% of organizations say cognitive load is so high it causes angst and low productivity for developers. </a:t>
            </a:r>
            <a:endParaRPr sz="2000">
              <a:solidFill>
                <a:schemeClr val="dk1"/>
              </a:solidFill>
              <a:latin typeface="Calibri"/>
              <a:ea typeface="Calibri"/>
              <a:cs typeface="Calibri"/>
              <a:sym typeface="Calibri"/>
            </a:endParaRPr>
          </a:p>
        </p:txBody>
      </p:sp>
      <p:sp>
        <p:nvSpPr>
          <p:cNvPr id="371" name="Google Shape;371;p35"/>
          <p:cNvSpPr txBox="1"/>
          <p:nvPr/>
        </p:nvSpPr>
        <p:spPr>
          <a:xfrm>
            <a:off x="0" y="6604084"/>
            <a:ext cx="724268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u="sng">
                <a:solidFill>
                  <a:schemeClr val="hlink"/>
                </a:solidFill>
                <a:latin typeface="Calibri"/>
                <a:ea typeface="Calibri"/>
                <a:cs typeface="Calibri"/>
                <a:sym typeface="Calibri"/>
                <a:hlinkClick r:id="rId4"/>
              </a:rPr>
              <a:t>https://www.salesforce.com/uk/news/stories/new-research-shows-how-to-keep-developers-happy-amid-the-great-resignation/</a:t>
            </a:r>
            <a:r>
              <a:rPr lang="en-US" sz="1050">
                <a:solidFill>
                  <a:schemeClr val="dk1"/>
                </a:solidFill>
                <a:latin typeface="Calibri"/>
                <a:ea typeface="Calibri"/>
                <a:cs typeface="Calibri"/>
                <a:sym typeface="Calibri"/>
              </a:rPr>
              <a:t> </a:t>
            </a:r>
            <a:endParaRPr/>
          </a:p>
        </p:txBody>
      </p:sp>
      <p:sp>
        <p:nvSpPr>
          <p:cNvPr id="372" name="Google Shape;372;p35"/>
          <p:cNvSpPr txBox="1"/>
          <p:nvPr/>
        </p:nvSpPr>
        <p:spPr>
          <a:xfrm>
            <a:off x="5440680" y="5420137"/>
            <a:ext cx="63349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https://twitter.com/intent/tweet?ref_src=twsrc%5Etfw%7Ctwcamp%5Etweetembed%7Ctwterm%5E1562349679660122112%7Ctwgr%5Ea1005affb9784baa8ed6ee07c455995f8ad267df%7Ctwcon%5Es1_&amp;ref_url=https%3A%2F%2Fblog.gitguardian.com%2Fplatform-engineering-and-security-a-very-short-introduction%2F&amp;in_reply_to=1562349679660122112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sp>
        <p:nvSpPr>
          <p:cNvPr id="378" name="Google Shape;378;p36"/>
          <p:cNvSpPr txBox="1"/>
          <p:nvPr>
            <p:ph type="title"/>
          </p:nvPr>
        </p:nvSpPr>
        <p:spPr>
          <a:xfrm>
            <a:off x="764550" y="101700"/>
            <a:ext cx="10662900" cy="2925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But… How to overcome these struggles?</a:t>
            </a:r>
            <a:endParaRPr/>
          </a:p>
        </p:txBody>
      </p:sp>
      <p:pic>
        <p:nvPicPr>
          <p:cNvPr id="379" name="Google Shape;379;p36"/>
          <p:cNvPicPr preferRelativeResize="0"/>
          <p:nvPr/>
        </p:nvPicPr>
        <p:blipFill>
          <a:blip r:embed="rId3">
            <a:alphaModFix/>
          </a:blip>
          <a:stretch>
            <a:fillRect/>
          </a:stretch>
        </p:blipFill>
        <p:spPr>
          <a:xfrm>
            <a:off x="6086525" y="3027600"/>
            <a:ext cx="5729100" cy="352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37"/>
          <p:cNvSpPr txBox="1"/>
          <p:nvPr>
            <p:ph type="title"/>
          </p:nvPr>
        </p:nvSpPr>
        <p:spPr>
          <a:xfrm>
            <a:off x="838200" y="2103437"/>
            <a:ext cx="7071360" cy="29257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Platform Engineering</a:t>
            </a:r>
            <a:endParaRPr/>
          </a:p>
        </p:txBody>
      </p:sp>
      <p:pic>
        <p:nvPicPr>
          <p:cNvPr descr="Gears with solid fill" id="386" name="Google Shape;386;p37"/>
          <p:cNvPicPr preferRelativeResize="0"/>
          <p:nvPr/>
        </p:nvPicPr>
        <p:blipFill rotWithShape="1">
          <a:blip r:embed="rId3">
            <a:alphaModFix/>
          </a:blip>
          <a:srcRect b="0" l="0" r="0" t="0"/>
          <a:stretch/>
        </p:blipFill>
        <p:spPr>
          <a:xfrm>
            <a:off x="8166846" y="1860176"/>
            <a:ext cx="2321859" cy="23218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Platform Engineering?</a:t>
            </a:r>
            <a:endParaRPr/>
          </a:p>
        </p:txBody>
      </p:sp>
      <p:sp>
        <p:nvSpPr>
          <p:cNvPr id="393" name="Google Shape;393;p38"/>
          <p:cNvSpPr txBox="1"/>
          <p:nvPr/>
        </p:nvSpPr>
        <p:spPr>
          <a:xfrm>
            <a:off x="662940" y="2088094"/>
            <a:ext cx="10866120" cy="32701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Platform engineering </a:t>
            </a:r>
            <a:r>
              <a:rPr lang="en-US" sz="2800">
                <a:solidFill>
                  <a:srgbClr val="000000"/>
                </a:solidFill>
                <a:latin typeface="Calibri"/>
                <a:ea typeface="Calibri"/>
                <a:cs typeface="Calibri"/>
                <a:sym typeface="Calibri"/>
              </a:rPr>
              <a:t>is the discipline of designing and building toolchains and </a:t>
            </a:r>
            <a:r>
              <a:rPr lang="en-US" sz="2800">
                <a:solidFill>
                  <a:srgbClr val="000000"/>
                </a:solidFill>
                <a:highlight>
                  <a:srgbClr val="00FFFF"/>
                </a:highlight>
                <a:latin typeface="Calibri"/>
                <a:ea typeface="Calibri"/>
                <a:cs typeface="Calibri"/>
                <a:sym typeface="Calibri"/>
              </a:rPr>
              <a:t>workflows</a:t>
            </a:r>
            <a:r>
              <a:rPr lang="en-US" sz="2800">
                <a:solidFill>
                  <a:srgbClr val="000000"/>
                </a:solidFill>
                <a:latin typeface="Calibri"/>
                <a:ea typeface="Calibri"/>
                <a:cs typeface="Calibri"/>
                <a:sym typeface="Calibri"/>
              </a:rPr>
              <a:t> that enable </a:t>
            </a:r>
            <a:r>
              <a:rPr lang="en-US" sz="2800">
                <a:solidFill>
                  <a:srgbClr val="000000"/>
                </a:solidFill>
                <a:highlight>
                  <a:srgbClr val="00FFFF"/>
                </a:highlight>
                <a:latin typeface="Calibri"/>
                <a:ea typeface="Calibri"/>
                <a:cs typeface="Calibri"/>
                <a:sym typeface="Calibri"/>
              </a:rPr>
              <a:t>self-service capabilities </a:t>
            </a:r>
            <a:r>
              <a:rPr lang="en-US" sz="2800">
                <a:solidFill>
                  <a:srgbClr val="000000"/>
                </a:solidFill>
                <a:latin typeface="Calibri"/>
                <a:ea typeface="Calibri"/>
                <a:cs typeface="Calibri"/>
                <a:sym typeface="Calibri"/>
              </a:rPr>
              <a:t>for software engineering organizations in the cloud-native era. Platform engineers provide an integrated product most often referred to as an “</a:t>
            </a:r>
            <a:r>
              <a:rPr b="1" lang="en-US" sz="2800">
                <a:solidFill>
                  <a:srgbClr val="000000"/>
                </a:solidFill>
                <a:highlight>
                  <a:srgbClr val="00FFFF"/>
                </a:highlight>
                <a:latin typeface="Calibri"/>
                <a:ea typeface="Calibri"/>
                <a:cs typeface="Calibri"/>
                <a:sym typeface="Calibri"/>
              </a:rPr>
              <a:t>Internal Developer Platform</a:t>
            </a:r>
            <a:r>
              <a:rPr lang="en-US" sz="2800">
                <a:solidFill>
                  <a:srgbClr val="000000"/>
                </a:solidFill>
                <a:latin typeface="Calibri"/>
                <a:ea typeface="Calibri"/>
                <a:cs typeface="Calibri"/>
                <a:sym typeface="Calibri"/>
              </a:rPr>
              <a:t>” covering the operational necessities of the entire lifecycle of an application.</a:t>
            </a:r>
            <a:endParaRPr/>
          </a:p>
          <a:p>
            <a:pPr indent="0" lvl="0" marL="0" marR="0" rtl="0" algn="l">
              <a:spcBef>
                <a:spcPts val="0"/>
              </a:spcBef>
              <a:spcAft>
                <a:spcPts val="0"/>
              </a:spcAft>
              <a:buNone/>
            </a:pPr>
            <a:r>
              <a:t/>
            </a:r>
            <a:endParaRPr sz="1050">
              <a:solidFill>
                <a:srgbClr val="000000"/>
              </a:solidFill>
              <a:latin typeface="Calibri"/>
              <a:ea typeface="Calibri"/>
              <a:cs typeface="Calibri"/>
              <a:sym typeface="Calibri"/>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 - platformengineering.org</a:t>
            </a: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5 Minute DevOps: Platform Engineering Doesn't Replace DevOps | by Bryan  Finster | Defense Unicorns | Medium" id="399" name="Google Shape;399;p39"/>
          <p:cNvPicPr preferRelativeResize="0"/>
          <p:nvPr/>
        </p:nvPicPr>
        <p:blipFill rotWithShape="1">
          <a:blip r:embed="rId3">
            <a:alphaModFix/>
          </a:blip>
          <a:srcRect b="0" l="0" r="0" t="0"/>
          <a:stretch/>
        </p:blipFill>
        <p:spPr>
          <a:xfrm>
            <a:off x="1059414" y="131407"/>
            <a:ext cx="10081025" cy="6466257"/>
          </a:xfrm>
          <a:prstGeom prst="rect">
            <a:avLst/>
          </a:prstGeom>
          <a:noFill/>
          <a:ln>
            <a:noFill/>
          </a:ln>
        </p:spPr>
      </p:pic>
      <p:sp>
        <p:nvSpPr>
          <p:cNvPr id="400" name="Google Shape;400;p39"/>
          <p:cNvSpPr txBox="1"/>
          <p:nvPr/>
        </p:nvSpPr>
        <p:spPr>
          <a:xfrm>
            <a:off x="1486049" y="6597664"/>
            <a:ext cx="79757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Source: </a:t>
            </a:r>
            <a:r>
              <a:rPr lang="en-US" sz="1200" u="sng">
                <a:solidFill>
                  <a:schemeClr val="hlink"/>
                </a:solidFill>
                <a:latin typeface="Calibri"/>
                <a:ea typeface="Calibri"/>
                <a:cs typeface="Calibri"/>
                <a:sym typeface="Calibri"/>
                <a:hlinkClick r:id="rId4"/>
              </a:rPr>
              <a:t>https://medium.com/defense-unicorns/5-minute-devops-platform-engineering-dosent-replace-devops-599f2d61b66</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40"/>
          <p:cNvSpPr/>
          <p:nvPr/>
        </p:nvSpPr>
        <p:spPr>
          <a:xfrm>
            <a:off x="907662" y="857678"/>
            <a:ext cx="10723710" cy="1690688"/>
          </a:xfrm>
          <a:prstGeom prst="triangle">
            <a:avLst>
              <a:gd fmla="val 50000" name="adj"/>
            </a:avLst>
          </a:prstGeom>
          <a:solidFill>
            <a:srgbClr val="002060"/>
          </a:solidFill>
          <a:ln cap="flat" cmpd="sng" w="12700">
            <a:solidFill>
              <a:srgbClr val="0A519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Platform Engineering Pillars</a:t>
            </a:r>
            <a:endParaRPr/>
          </a:p>
        </p:txBody>
      </p:sp>
      <p:sp>
        <p:nvSpPr>
          <p:cNvPr id="407" name="Google Shape;407;p40"/>
          <p:cNvSpPr/>
          <p:nvPr/>
        </p:nvSpPr>
        <p:spPr>
          <a:xfrm>
            <a:off x="901452" y="5783610"/>
            <a:ext cx="10663054" cy="460552"/>
          </a:xfrm>
          <a:prstGeom prst="roundRect">
            <a:avLst>
              <a:gd fmla="val 16667" name="adj"/>
            </a:avLst>
          </a:prstGeom>
          <a:solidFill>
            <a:srgbClr val="002060"/>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8" name="Google Shape;408;p40"/>
          <p:cNvGrpSpPr/>
          <p:nvPr/>
        </p:nvGrpSpPr>
        <p:grpSpPr>
          <a:xfrm>
            <a:off x="745102" y="2882415"/>
            <a:ext cx="1643210" cy="2704470"/>
            <a:chOff x="2476251" y="2509287"/>
            <a:chExt cx="2417729" cy="3568129"/>
          </a:xfrm>
        </p:grpSpPr>
        <p:sp>
          <p:nvSpPr>
            <p:cNvPr id="409" name="Google Shape;409;p40"/>
            <p:cNvSpPr/>
            <p:nvPr/>
          </p:nvSpPr>
          <p:spPr>
            <a:xfrm rot="-5400000">
              <a:off x="2182091" y="3581399"/>
              <a:ext cx="2964873" cy="1704109"/>
            </a:xfrm>
            <a:prstGeom prst="rect">
              <a:avLst/>
            </a:prstGeom>
            <a:solidFill>
              <a:schemeClr val="accent1"/>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Security</a:t>
              </a:r>
              <a:endParaRPr/>
            </a:p>
          </p:txBody>
        </p:sp>
        <p:grpSp>
          <p:nvGrpSpPr>
            <p:cNvPr id="410" name="Google Shape;410;p40"/>
            <p:cNvGrpSpPr/>
            <p:nvPr/>
          </p:nvGrpSpPr>
          <p:grpSpPr>
            <a:xfrm>
              <a:off x="2655541" y="2732047"/>
              <a:ext cx="2005669" cy="159643"/>
              <a:chOff x="2767054" y="2785258"/>
              <a:chExt cx="1778721" cy="88571"/>
            </a:xfrm>
          </p:grpSpPr>
          <p:sp>
            <p:nvSpPr>
              <p:cNvPr id="411" name="Google Shape;411;p40"/>
              <p:cNvSpPr/>
              <p:nvPr/>
            </p:nvSpPr>
            <p:spPr>
              <a:xfrm>
                <a:off x="2812472" y="2785258"/>
                <a:ext cx="1704109" cy="88571"/>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2767054" y="2785258"/>
                <a:ext cx="204780"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4415966" y="2785258"/>
                <a:ext cx="129809"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4" name="Google Shape;414;p40"/>
            <p:cNvGrpSpPr/>
            <p:nvPr/>
          </p:nvGrpSpPr>
          <p:grpSpPr>
            <a:xfrm>
              <a:off x="2476251" y="2509287"/>
              <a:ext cx="2417729" cy="159643"/>
              <a:chOff x="2767054" y="2785258"/>
              <a:chExt cx="1778721" cy="88571"/>
            </a:xfrm>
          </p:grpSpPr>
          <p:sp>
            <p:nvSpPr>
              <p:cNvPr id="415" name="Google Shape;415;p40"/>
              <p:cNvSpPr/>
              <p:nvPr/>
            </p:nvSpPr>
            <p:spPr>
              <a:xfrm>
                <a:off x="2812472" y="2785258"/>
                <a:ext cx="1704109" cy="88571"/>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40"/>
              <p:cNvSpPr/>
              <p:nvPr/>
            </p:nvSpPr>
            <p:spPr>
              <a:xfrm>
                <a:off x="2767054" y="2785258"/>
                <a:ext cx="204780"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40"/>
              <p:cNvSpPr/>
              <p:nvPr/>
            </p:nvSpPr>
            <p:spPr>
              <a:xfrm>
                <a:off x="4415966" y="2785258"/>
                <a:ext cx="129809"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8" name="Google Shape;418;p40"/>
            <p:cNvGrpSpPr/>
            <p:nvPr/>
          </p:nvGrpSpPr>
          <p:grpSpPr>
            <a:xfrm>
              <a:off x="2706296" y="5997520"/>
              <a:ext cx="1966599" cy="79896"/>
              <a:chOff x="2767054" y="2785258"/>
              <a:chExt cx="1778721" cy="88571"/>
            </a:xfrm>
          </p:grpSpPr>
          <p:sp>
            <p:nvSpPr>
              <p:cNvPr id="419" name="Google Shape;419;p40"/>
              <p:cNvSpPr/>
              <p:nvPr/>
            </p:nvSpPr>
            <p:spPr>
              <a:xfrm>
                <a:off x="2812472" y="2785258"/>
                <a:ext cx="1704109" cy="88571"/>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2767054" y="2785258"/>
                <a:ext cx="204780"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40"/>
              <p:cNvSpPr/>
              <p:nvPr/>
            </p:nvSpPr>
            <p:spPr>
              <a:xfrm>
                <a:off x="4415966" y="2785258"/>
                <a:ext cx="129809" cy="8857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22" name="Google Shape;422;p40"/>
          <p:cNvGrpSpPr/>
          <p:nvPr/>
        </p:nvGrpSpPr>
        <p:grpSpPr>
          <a:xfrm>
            <a:off x="2624913" y="2882415"/>
            <a:ext cx="1643210" cy="2704470"/>
            <a:chOff x="2476251" y="2509287"/>
            <a:chExt cx="2417729" cy="3568129"/>
          </a:xfrm>
        </p:grpSpPr>
        <p:sp>
          <p:nvSpPr>
            <p:cNvPr id="423" name="Google Shape;423;p40"/>
            <p:cNvSpPr/>
            <p:nvPr/>
          </p:nvSpPr>
          <p:spPr>
            <a:xfrm rot="-5400000">
              <a:off x="2182091" y="3581399"/>
              <a:ext cx="2964873" cy="170410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Pipeline (CI/CD)</a:t>
              </a:r>
              <a:endParaRPr/>
            </a:p>
          </p:txBody>
        </p:sp>
        <p:grpSp>
          <p:nvGrpSpPr>
            <p:cNvPr id="424" name="Google Shape;424;p40"/>
            <p:cNvGrpSpPr/>
            <p:nvPr/>
          </p:nvGrpSpPr>
          <p:grpSpPr>
            <a:xfrm>
              <a:off x="2655541" y="2732047"/>
              <a:ext cx="2005669" cy="159643"/>
              <a:chOff x="2767054" y="2785258"/>
              <a:chExt cx="1778721" cy="88571"/>
            </a:xfrm>
          </p:grpSpPr>
          <p:sp>
            <p:nvSpPr>
              <p:cNvPr id="425" name="Google Shape;425;p40"/>
              <p:cNvSpPr/>
              <p:nvPr/>
            </p:nvSpPr>
            <p:spPr>
              <a:xfrm>
                <a:off x="2812472" y="2785258"/>
                <a:ext cx="1704109" cy="88571"/>
              </a:xfrm>
              <a:prstGeom prst="roundRect">
                <a:avLst>
                  <a:gd fmla="val 16667" name="adj"/>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40"/>
              <p:cNvSpPr/>
              <p:nvPr/>
            </p:nvSpPr>
            <p:spPr>
              <a:xfrm>
                <a:off x="2767054" y="2785258"/>
                <a:ext cx="204780"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4415966" y="2785258"/>
                <a:ext cx="129809"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8" name="Google Shape;428;p40"/>
            <p:cNvGrpSpPr/>
            <p:nvPr/>
          </p:nvGrpSpPr>
          <p:grpSpPr>
            <a:xfrm>
              <a:off x="2476251" y="2509287"/>
              <a:ext cx="2417729" cy="159643"/>
              <a:chOff x="2767054" y="2785258"/>
              <a:chExt cx="1778721" cy="88571"/>
            </a:xfrm>
          </p:grpSpPr>
          <p:sp>
            <p:nvSpPr>
              <p:cNvPr id="429" name="Google Shape;429;p40"/>
              <p:cNvSpPr/>
              <p:nvPr/>
            </p:nvSpPr>
            <p:spPr>
              <a:xfrm>
                <a:off x="2812472" y="2785258"/>
                <a:ext cx="1704109" cy="88571"/>
              </a:xfrm>
              <a:prstGeom prst="roundRect">
                <a:avLst>
                  <a:gd fmla="val 16667" name="adj"/>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40"/>
              <p:cNvSpPr/>
              <p:nvPr/>
            </p:nvSpPr>
            <p:spPr>
              <a:xfrm>
                <a:off x="2767054" y="2785258"/>
                <a:ext cx="204780"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4415966" y="2785258"/>
                <a:ext cx="129809"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2" name="Google Shape;432;p40"/>
            <p:cNvGrpSpPr/>
            <p:nvPr/>
          </p:nvGrpSpPr>
          <p:grpSpPr>
            <a:xfrm>
              <a:off x="2706296" y="5997520"/>
              <a:ext cx="1966599" cy="79896"/>
              <a:chOff x="2767054" y="2785258"/>
              <a:chExt cx="1778721" cy="88571"/>
            </a:xfrm>
          </p:grpSpPr>
          <p:sp>
            <p:nvSpPr>
              <p:cNvPr id="433" name="Google Shape;433;p40"/>
              <p:cNvSpPr/>
              <p:nvPr/>
            </p:nvSpPr>
            <p:spPr>
              <a:xfrm>
                <a:off x="2812472" y="2785258"/>
                <a:ext cx="1704109" cy="88571"/>
              </a:xfrm>
              <a:prstGeom prst="roundRect">
                <a:avLst>
                  <a:gd fmla="val 16667" name="adj"/>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40"/>
              <p:cNvSpPr/>
              <p:nvPr/>
            </p:nvSpPr>
            <p:spPr>
              <a:xfrm>
                <a:off x="2767054" y="2785258"/>
                <a:ext cx="204780"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40"/>
              <p:cNvSpPr/>
              <p:nvPr/>
            </p:nvSpPr>
            <p:spPr>
              <a:xfrm>
                <a:off x="4415966" y="2785258"/>
                <a:ext cx="129809" cy="88571"/>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36" name="Google Shape;436;p40"/>
          <p:cNvGrpSpPr/>
          <p:nvPr/>
        </p:nvGrpSpPr>
        <p:grpSpPr>
          <a:xfrm>
            <a:off x="4504724" y="2882415"/>
            <a:ext cx="1643210" cy="2704470"/>
            <a:chOff x="2476251" y="2509287"/>
            <a:chExt cx="2417729" cy="3568129"/>
          </a:xfrm>
        </p:grpSpPr>
        <p:sp>
          <p:nvSpPr>
            <p:cNvPr id="437" name="Google Shape;437;p40"/>
            <p:cNvSpPr/>
            <p:nvPr/>
          </p:nvSpPr>
          <p:spPr>
            <a:xfrm rot="-5400000">
              <a:off x="2182091" y="3581399"/>
              <a:ext cx="2964873" cy="1704109"/>
            </a:xfrm>
            <a:prstGeom prst="rect">
              <a:avLst/>
            </a:prstGeom>
            <a:solidFill>
              <a:srgbClr val="0B5394"/>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Provisioning</a:t>
              </a:r>
              <a:endParaRPr/>
            </a:p>
          </p:txBody>
        </p:sp>
        <p:grpSp>
          <p:nvGrpSpPr>
            <p:cNvPr id="438" name="Google Shape;438;p40"/>
            <p:cNvGrpSpPr/>
            <p:nvPr/>
          </p:nvGrpSpPr>
          <p:grpSpPr>
            <a:xfrm>
              <a:off x="2655541" y="2732047"/>
              <a:ext cx="2005669" cy="159643"/>
              <a:chOff x="2767054" y="2785258"/>
              <a:chExt cx="1778721" cy="88571"/>
            </a:xfrm>
          </p:grpSpPr>
          <p:sp>
            <p:nvSpPr>
              <p:cNvPr id="439" name="Google Shape;439;p40"/>
              <p:cNvSpPr/>
              <p:nvPr/>
            </p:nvSpPr>
            <p:spPr>
              <a:xfrm>
                <a:off x="2812472" y="2785258"/>
                <a:ext cx="1704109" cy="88571"/>
              </a:xfrm>
              <a:prstGeom prst="roundRect">
                <a:avLst>
                  <a:gd fmla="val 16667" name="adj"/>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40"/>
              <p:cNvSpPr/>
              <p:nvPr/>
            </p:nvSpPr>
            <p:spPr>
              <a:xfrm>
                <a:off x="2767054" y="2785258"/>
                <a:ext cx="204780"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40"/>
              <p:cNvSpPr/>
              <p:nvPr/>
            </p:nvSpPr>
            <p:spPr>
              <a:xfrm>
                <a:off x="4415966" y="2785258"/>
                <a:ext cx="129809"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2" name="Google Shape;442;p40"/>
            <p:cNvGrpSpPr/>
            <p:nvPr/>
          </p:nvGrpSpPr>
          <p:grpSpPr>
            <a:xfrm>
              <a:off x="2476251" y="2509287"/>
              <a:ext cx="2417729" cy="159643"/>
              <a:chOff x="2767054" y="2785258"/>
              <a:chExt cx="1778721" cy="88571"/>
            </a:xfrm>
          </p:grpSpPr>
          <p:sp>
            <p:nvSpPr>
              <p:cNvPr id="443" name="Google Shape;443;p40"/>
              <p:cNvSpPr/>
              <p:nvPr/>
            </p:nvSpPr>
            <p:spPr>
              <a:xfrm>
                <a:off x="2812472" y="2785258"/>
                <a:ext cx="1704109" cy="88571"/>
              </a:xfrm>
              <a:prstGeom prst="roundRect">
                <a:avLst>
                  <a:gd fmla="val 16667" name="adj"/>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40"/>
              <p:cNvSpPr/>
              <p:nvPr/>
            </p:nvSpPr>
            <p:spPr>
              <a:xfrm>
                <a:off x="2767054" y="2785258"/>
                <a:ext cx="204780"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40"/>
              <p:cNvSpPr/>
              <p:nvPr/>
            </p:nvSpPr>
            <p:spPr>
              <a:xfrm>
                <a:off x="4415966" y="2785258"/>
                <a:ext cx="129809"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6" name="Google Shape;446;p40"/>
            <p:cNvGrpSpPr/>
            <p:nvPr/>
          </p:nvGrpSpPr>
          <p:grpSpPr>
            <a:xfrm>
              <a:off x="2706296" y="5997520"/>
              <a:ext cx="1966599" cy="79896"/>
              <a:chOff x="2767054" y="2785258"/>
              <a:chExt cx="1778721" cy="88571"/>
            </a:xfrm>
          </p:grpSpPr>
          <p:sp>
            <p:nvSpPr>
              <p:cNvPr id="447" name="Google Shape;447;p40"/>
              <p:cNvSpPr/>
              <p:nvPr/>
            </p:nvSpPr>
            <p:spPr>
              <a:xfrm>
                <a:off x="2812472" y="2785258"/>
                <a:ext cx="1704109" cy="88571"/>
              </a:xfrm>
              <a:prstGeom prst="roundRect">
                <a:avLst>
                  <a:gd fmla="val 16667" name="adj"/>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40"/>
              <p:cNvSpPr/>
              <p:nvPr/>
            </p:nvSpPr>
            <p:spPr>
              <a:xfrm>
                <a:off x="2767054" y="2785258"/>
                <a:ext cx="204780"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40"/>
              <p:cNvSpPr/>
              <p:nvPr/>
            </p:nvSpPr>
            <p:spPr>
              <a:xfrm>
                <a:off x="4415966" y="2785258"/>
                <a:ext cx="129809" cy="88571"/>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50" name="Google Shape;450;p40"/>
          <p:cNvGrpSpPr/>
          <p:nvPr/>
        </p:nvGrpSpPr>
        <p:grpSpPr>
          <a:xfrm>
            <a:off x="6439614" y="2882415"/>
            <a:ext cx="1643210" cy="2704470"/>
            <a:chOff x="2476251" y="2509287"/>
            <a:chExt cx="2417729" cy="3568129"/>
          </a:xfrm>
        </p:grpSpPr>
        <p:sp>
          <p:nvSpPr>
            <p:cNvPr id="451" name="Google Shape;451;p40"/>
            <p:cNvSpPr/>
            <p:nvPr/>
          </p:nvSpPr>
          <p:spPr>
            <a:xfrm rot="-5400000">
              <a:off x="2182091" y="3581399"/>
              <a:ext cx="2964873" cy="1704109"/>
            </a:xfrm>
            <a:prstGeom prst="rect">
              <a:avLst/>
            </a:prstGeom>
            <a:solidFill>
              <a:srgbClr val="009193"/>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Connectivity</a:t>
              </a:r>
              <a:endParaRPr/>
            </a:p>
          </p:txBody>
        </p:sp>
        <p:grpSp>
          <p:nvGrpSpPr>
            <p:cNvPr id="452" name="Google Shape;452;p40"/>
            <p:cNvGrpSpPr/>
            <p:nvPr/>
          </p:nvGrpSpPr>
          <p:grpSpPr>
            <a:xfrm>
              <a:off x="2655541" y="2732047"/>
              <a:ext cx="2005669" cy="159643"/>
              <a:chOff x="2767054" y="2785258"/>
              <a:chExt cx="1778721" cy="88571"/>
            </a:xfrm>
          </p:grpSpPr>
          <p:sp>
            <p:nvSpPr>
              <p:cNvPr id="453" name="Google Shape;453;p40"/>
              <p:cNvSpPr/>
              <p:nvPr/>
            </p:nvSpPr>
            <p:spPr>
              <a:xfrm>
                <a:off x="2812472" y="2785258"/>
                <a:ext cx="1704109" cy="88571"/>
              </a:xfrm>
              <a:prstGeom prst="roundRect">
                <a:avLst>
                  <a:gd fmla="val 16667" name="adj"/>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40"/>
              <p:cNvSpPr/>
              <p:nvPr/>
            </p:nvSpPr>
            <p:spPr>
              <a:xfrm>
                <a:off x="2767054" y="2785258"/>
                <a:ext cx="204780"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40"/>
              <p:cNvSpPr/>
              <p:nvPr/>
            </p:nvSpPr>
            <p:spPr>
              <a:xfrm>
                <a:off x="4415966" y="2785258"/>
                <a:ext cx="129809"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56" name="Google Shape;456;p40"/>
            <p:cNvGrpSpPr/>
            <p:nvPr/>
          </p:nvGrpSpPr>
          <p:grpSpPr>
            <a:xfrm>
              <a:off x="2476251" y="2509287"/>
              <a:ext cx="2417729" cy="159643"/>
              <a:chOff x="2767054" y="2785258"/>
              <a:chExt cx="1778721" cy="88571"/>
            </a:xfrm>
          </p:grpSpPr>
          <p:sp>
            <p:nvSpPr>
              <p:cNvPr id="457" name="Google Shape;457;p40"/>
              <p:cNvSpPr/>
              <p:nvPr/>
            </p:nvSpPr>
            <p:spPr>
              <a:xfrm>
                <a:off x="2812472" y="2785258"/>
                <a:ext cx="1704109" cy="88571"/>
              </a:xfrm>
              <a:prstGeom prst="roundRect">
                <a:avLst>
                  <a:gd fmla="val 16667" name="adj"/>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40"/>
              <p:cNvSpPr/>
              <p:nvPr/>
            </p:nvSpPr>
            <p:spPr>
              <a:xfrm>
                <a:off x="2767054" y="2785258"/>
                <a:ext cx="204780"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40"/>
              <p:cNvSpPr/>
              <p:nvPr/>
            </p:nvSpPr>
            <p:spPr>
              <a:xfrm>
                <a:off x="4415966" y="2785258"/>
                <a:ext cx="129809"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60" name="Google Shape;460;p40"/>
            <p:cNvGrpSpPr/>
            <p:nvPr/>
          </p:nvGrpSpPr>
          <p:grpSpPr>
            <a:xfrm>
              <a:off x="2706296" y="5997520"/>
              <a:ext cx="1966599" cy="79896"/>
              <a:chOff x="2767054" y="2785258"/>
              <a:chExt cx="1778721" cy="88571"/>
            </a:xfrm>
          </p:grpSpPr>
          <p:sp>
            <p:nvSpPr>
              <p:cNvPr id="461" name="Google Shape;461;p40"/>
              <p:cNvSpPr/>
              <p:nvPr/>
            </p:nvSpPr>
            <p:spPr>
              <a:xfrm>
                <a:off x="2812472" y="2785258"/>
                <a:ext cx="1704109" cy="88571"/>
              </a:xfrm>
              <a:prstGeom prst="roundRect">
                <a:avLst>
                  <a:gd fmla="val 16667" name="adj"/>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40"/>
              <p:cNvSpPr/>
              <p:nvPr/>
            </p:nvSpPr>
            <p:spPr>
              <a:xfrm>
                <a:off x="2767054" y="2785258"/>
                <a:ext cx="204780"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40"/>
              <p:cNvSpPr/>
              <p:nvPr/>
            </p:nvSpPr>
            <p:spPr>
              <a:xfrm>
                <a:off x="4415966" y="2785258"/>
                <a:ext cx="129809" cy="88571"/>
              </a:xfrm>
              <a:prstGeom prst="ellipse">
                <a:avLst/>
              </a:prstGeom>
              <a:solidFill>
                <a:srgbClr val="009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64" name="Google Shape;464;p40"/>
          <p:cNvGrpSpPr/>
          <p:nvPr/>
        </p:nvGrpSpPr>
        <p:grpSpPr>
          <a:xfrm>
            <a:off x="8319425" y="2852136"/>
            <a:ext cx="1643210" cy="2704470"/>
            <a:chOff x="2476251" y="2509287"/>
            <a:chExt cx="2417729" cy="3568129"/>
          </a:xfrm>
        </p:grpSpPr>
        <p:sp>
          <p:nvSpPr>
            <p:cNvPr id="465" name="Google Shape;465;p40"/>
            <p:cNvSpPr/>
            <p:nvPr/>
          </p:nvSpPr>
          <p:spPr>
            <a:xfrm rot="-5400000">
              <a:off x="2182091" y="3581399"/>
              <a:ext cx="2964873" cy="1704109"/>
            </a:xfrm>
            <a:prstGeom prst="rect">
              <a:avLst/>
            </a:prstGeom>
            <a:solidFill>
              <a:srgbClr val="0096FF"/>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Orchestration</a:t>
              </a:r>
              <a:endParaRPr/>
            </a:p>
          </p:txBody>
        </p:sp>
        <p:grpSp>
          <p:nvGrpSpPr>
            <p:cNvPr id="466" name="Google Shape;466;p40"/>
            <p:cNvGrpSpPr/>
            <p:nvPr/>
          </p:nvGrpSpPr>
          <p:grpSpPr>
            <a:xfrm>
              <a:off x="2655541" y="2732047"/>
              <a:ext cx="2005669" cy="159643"/>
              <a:chOff x="2767054" y="2785258"/>
              <a:chExt cx="1778721" cy="88571"/>
            </a:xfrm>
          </p:grpSpPr>
          <p:sp>
            <p:nvSpPr>
              <p:cNvPr id="467" name="Google Shape;467;p40"/>
              <p:cNvSpPr/>
              <p:nvPr/>
            </p:nvSpPr>
            <p:spPr>
              <a:xfrm>
                <a:off x="2812472" y="2785258"/>
                <a:ext cx="1704109" cy="88571"/>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40"/>
              <p:cNvSpPr/>
              <p:nvPr/>
            </p:nvSpPr>
            <p:spPr>
              <a:xfrm>
                <a:off x="2767054" y="2785258"/>
                <a:ext cx="204780"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40"/>
              <p:cNvSpPr/>
              <p:nvPr/>
            </p:nvSpPr>
            <p:spPr>
              <a:xfrm>
                <a:off x="4415966" y="2785258"/>
                <a:ext cx="129809"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70" name="Google Shape;470;p40"/>
            <p:cNvGrpSpPr/>
            <p:nvPr/>
          </p:nvGrpSpPr>
          <p:grpSpPr>
            <a:xfrm>
              <a:off x="2476251" y="2509287"/>
              <a:ext cx="2417729" cy="159643"/>
              <a:chOff x="2767054" y="2785258"/>
              <a:chExt cx="1778721" cy="88571"/>
            </a:xfrm>
          </p:grpSpPr>
          <p:sp>
            <p:nvSpPr>
              <p:cNvPr id="471" name="Google Shape;471;p40"/>
              <p:cNvSpPr/>
              <p:nvPr/>
            </p:nvSpPr>
            <p:spPr>
              <a:xfrm>
                <a:off x="2812472" y="2785258"/>
                <a:ext cx="1704109" cy="88571"/>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40"/>
              <p:cNvSpPr/>
              <p:nvPr/>
            </p:nvSpPr>
            <p:spPr>
              <a:xfrm>
                <a:off x="2767054" y="2785258"/>
                <a:ext cx="204780"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40"/>
              <p:cNvSpPr/>
              <p:nvPr/>
            </p:nvSpPr>
            <p:spPr>
              <a:xfrm>
                <a:off x="4415966" y="2785258"/>
                <a:ext cx="129809"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74" name="Google Shape;474;p40"/>
            <p:cNvGrpSpPr/>
            <p:nvPr/>
          </p:nvGrpSpPr>
          <p:grpSpPr>
            <a:xfrm>
              <a:off x="2706296" y="5997520"/>
              <a:ext cx="1966599" cy="79896"/>
              <a:chOff x="2767054" y="2785258"/>
              <a:chExt cx="1778721" cy="88571"/>
            </a:xfrm>
          </p:grpSpPr>
          <p:sp>
            <p:nvSpPr>
              <p:cNvPr id="475" name="Google Shape;475;p40"/>
              <p:cNvSpPr/>
              <p:nvPr/>
            </p:nvSpPr>
            <p:spPr>
              <a:xfrm>
                <a:off x="2812472" y="2785258"/>
                <a:ext cx="1704109" cy="88571"/>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40"/>
              <p:cNvSpPr/>
              <p:nvPr/>
            </p:nvSpPr>
            <p:spPr>
              <a:xfrm>
                <a:off x="2767054" y="2785258"/>
                <a:ext cx="204780"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40"/>
              <p:cNvSpPr/>
              <p:nvPr/>
            </p:nvSpPr>
            <p:spPr>
              <a:xfrm>
                <a:off x="4415966" y="2785258"/>
                <a:ext cx="129809" cy="88571"/>
              </a:xfrm>
              <a:prstGeom prst="ellipse">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78" name="Google Shape;478;p40"/>
          <p:cNvGrpSpPr/>
          <p:nvPr/>
        </p:nvGrpSpPr>
        <p:grpSpPr>
          <a:xfrm>
            <a:off x="10101872" y="2882415"/>
            <a:ext cx="1643210" cy="2704470"/>
            <a:chOff x="2476251" y="2509287"/>
            <a:chExt cx="2417729" cy="3568129"/>
          </a:xfrm>
        </p:grpSpPr>
        <p:sp>
          <p:nvSpPr>
            <p:cNvPr id="479" name="Google Shape;479;p40"/>
            <p:cNvSpPr/>
            <p:nvPr/>
          </p:nvSpPr>
          <p:spPr>
            <a:xfrm rot="-5400000">
              <a:off x="2182091" y="3581399"/>
              <a:ext cx="2964873" cy="1704109"/>
            </a:xfrm>
            <a:prstGeom prst="rect">
              <a:avLst/>
            </a:prstGeom>
            <a:solidFill>
              <a:schemeClr val="accent5"/>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Observability</a:t>
              </a:r>
              <a:endParaRPr/>
            </a:p>
          </p:txBody>
        </p:sp>
        <p:grpSp>
          <p:nvGrpSpPr>
            <p:cNvPr id="480" name="Google Shape;480;p40"/>
            <p:cNvGrpSpPr/>
            <p:nvPr/>
          </p:nvGrpSpPr>
          <p:grpSpPr>
            <a:xfrm>
              <a:off x="2655541" y="2732047"/>
              <a:ext cx="2005669" cy="159643"/>
              <a:chOff x="2767054" y="2785258"/>
              <a:chExt cx="1778721" cy="88571"/>
            </a:xfrm>
          </p:grpSpPr>
          <p:sp>
            <p:nvSpPr>
              <p:cNvPr id="481" name="Google Shape;481;p40"/>
              <p:cNvSpPr/>
              <p:nvPr/>
            </p:nvSpPr>
            <p:spPr>
              <a:xfrm>
                <a:off x="2812472" y="2785258"/>
                <a:ext cx="1704109" cy="88571"/>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40"/>
              <p:cNvSpPr/>
              <p:nvPr/>
            </p:nvSpPr>
            <p:spPr>
              <a:xfrm>
                <a:off x="2767054" y="2785258"/>
                <a:ext cx="204780"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40"/>
              <p:cNvSpPr/>
              <p:nvPr/>
            </p:nvSpPr>
            <p:spPr>
              <a:xfrm>
                <a:off x="4415966" y="2785258"/>
                <a:ext cx="129809"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84" name="Google Shape;484;p40"/>
            <p:cNvGrpSpPr/>
            <p:nvPr/>
          </p:nvGrpSpPr>
          <p:grpSpPr>
            <a:xfrm>
              <a:off x="2476251" y="2509287"/>
              <a:ext cx="2417729" cy="159643"/>
              <a:chOff x="2767054" y="2785258"/>
              <a:chExt cx="1778721" cy="88571"/>
            </a:xfrm>
          </p:grpSpPr>
          <p:sp>
            <p:nvSpPr>
              <p:cNvPr id="485" name="Google Shape;485;p40"/>
              <p:cNvSpPr/>
              <p:nvPr/>
            </p:nvSpPr>
            <p:spPr>
              <a:xfrm>
                <a:off x="2812472" y="2785258"/>
                <a:ext cx="1704109" cy="88571"/>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40"/>
              <p:cNvSpPr/>
              <p:nvPr/>
            </p:nvSpPr>
            <p:spPr>
              <a:xfrm>
                <a:off x="2767054" y="2785258"/>
                <a:ext cx="204780"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40"/>
              <p:cNvSpPr/>
              <p:nvPr/>
            </p:nvSpPr>
            <p:spPr>
              <a:xfrm>
                <a:off x="4415966" y="2785258"/>
                <a:ext cx="129809"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88" name="Google Shape;488;p40"/>
            <p:cNvGrpSpPr/>
            <p:nvPr/>
          </p:nvGrpSpPr>
          <p:grpSpPr>
            <a:xfrm>
              <a:off x="2706296" y="5997520"/>
              <a:ext cx="1966599" cy="79896"/>
              <a:chOff x="2767054" y="2785258"/>
              <a:chExt cx="1778721" cy="88571"/>
            </a:xfrm>
          </p:grpSpPr>
          <p:sp>
            <p:nvSpPr>
              <p:cNvPr id="489" name="Google Shape;489;p40"/>
              <p:cNvSpPr/>
              <p:nvPr/>
            </p:nvSpPr>
            <p:spPr>
              <a:xfrm>
                <a:off x="2812472" y="2785258"/>
                <a:ext cx="1704109" cy="88571"/>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40"/>
              <p:cNvSpPr/>
              <p:nvPr/>
            </p:nvSpPr>
            <p:spPr>
              <a:xfrm>
                <a:off x="2767054" y="2785258"/>
                <a:ext cx="204780"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40"/>
              <p:cNvSpPr/>
              <p:nvPr/>
            </p:nvSpPr>
            <p:spPr>
              <a:xfrm>
                <a:off x="4415966" y="2785258"/>
                <a:ext cx="129809" cy="8857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492" name="Google Shape;492;p40"/>
          <p:cNvSpPr txBox="1"/>
          <p:nvPr/>
        </p:nvSpPr>
        <p:spPr>
          <a:xfrm>
            <a:off x="154031" y="6471166"/>
            <a:ext cx="104282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Source: </a:t>
            </a:r>
            <a:r>
              <a:rPr lang="en-US" sz="1600" u="sng">
                <a:solidFill>
                  <a:schemeClr val="hlink"/>
                </a:solidFill>
                <a:latin typeface="Calibri"/>
                <a:ea typeface="Calibri"/>
                <a:cs typeface="Calibri"/>
                <a:sym typeface="Calibri"/>
                <a:hlinkClick r:id="rId3"/>
              </a:rPr>
              <a:t>https://www.datocms-assets.com/2885/1693337739-whitepaper_the-6-pillars-of-platform-engineering_q3-23.pdf</a:t>
            </a:r>
            <a:r>
              <a:rPr lang="en-US" sz="1600">
                <a:solidFill>
                  <a:schemeClr val="dk1"/>
                </a:solidFill>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1"/>
          <p:cNvSpPr txBox="1"/>
          <p:nvPr>
            <p:ph type="title"/>
          </p:nvPr>
        </p:nvSpPr>
        <p:spPr>
          <a:xfrm>
            <a:off x="280415" y="268636"/>
            <a:ext cx="9912895" cy="550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The Platform Engineering recipe - Ingredients</a:t>
            </a:r>
            <a:endParaRPr/>
          </a:p>
        </p:txBody>
      </p:sp>
      <p:sp>
        <p:nvSpPr>
          <p:cNvPr id="500" name="Google Shape;500;p41"/>
          <p:cNvSpPr txBox="1"/>
          <p:nvPr/>
        </p:nvSpPr>
        <p:spPr>
          <a:xfrm>
            <a:off x="1288005" y="1308813"/>
            <a:ext cx="9615990" cy="4154984"/>
          </a:xfrm>
          <a:prstGeom prst="rect">
            <a:avLst/>
          </a:prstGeom>
          <a:noFill/>
          <a:ln>
            <a:noFill/>
          </a:ln>
        </p:spPr>
        <p:txBody>
          <a:bodyPr anchorCtr="0" anchor="t" bIns="45700" lIns="91425" spcFirstLastPara="1" rIns="91425" wrap="square" tIns="45700">
            <a:spAutoFit/>
          </a:bodyPr>
          <a:lstStyle/>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Integrated Development Environments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Version Control Systems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Resources - containers, databases, storage, compute, transit, etc.</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Runtimes and frameworks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Artefact, container registry</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Kubernetes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Observability</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Vulnerability scanners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CI tools </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GitOps/CD tools</a:t>
            </a:r>
            <a:endParaRPr/>
          </a:p>
          <a:p>
            <a:pPr indent="-285693" lvl="0" marL="28569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Infrastructure as Code tools</a:t>
            </a:r>
            <a:endParaRPr/>
          </a:p>
        </p:txBody>
      </p:sp>
      <p:sp>
        <p:nvSpPr>
          <p:cNvPr id="501" name="Google Shape;501;p41"/>
          <p:cNvSpPr txBox="1"/>
          <p:nvPr/>
        </p:nvSpPr>
        <p:spPr>
          <a:xfrm>
            <a:off x="874974" y="6589364"/>
            <a:ext cx="10442051" cy="3127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List inspired by: </a:t>
            </a:r>
            <a:r>
              <a:rPr lang="en-US" sz="1200" u="sng">
                <a:solidFill>
                  <a:schemeClr val="hlink"/>
                </a:solidFill>
                <a:latin typeface="Calibri"/>
                <a:ea typeface="Calibri"/>
                <a:cs typeface="Calibri"/>
                <a:sym typeface="Calibri"/>
                <a:hlinkClick r:id="rId3"/>
              </a:rPr>
              <a:t>https://www.configure8.io/blog/internal-developer-portal-vs-internal-developer-platform-whats-the-difference-and-why-both-matter</a:t>
            </a:r>
            <a:r>
              <a:rPr lang="en-US" sz="1200">
                <a:solidFill>
                  <a:schemeClr val="dk1"/>
                </a:solidFill>
                <a:latin typeface="Calibri"/>
                <a:ea typeface="Calibri"/>
                <a:cs typeface="Calibri"/>
                <a:sym typeface="Calibri"/>
              </a:rPr>
              <a:t> </a:t>
            </a:r>
            <a:endParaRPr/>
          </a:p>
        </p:txBody>
      </p:sp>
      <p:pic>
        <p:nvPicPr>
          <p:cNvPr descr="The DevOps lifecycle: A quick and easy walkthrough | Nulab" id="502" name="Google Shape;502;p41"/>
          <p:cNvPicPr preferRelativeResize="0"/>
          <p:nvPr/>
        </p:nvPicPr>
        <p:blipFill rotWithShape="1">
          <a:blip r:embed="rId4">
            <a:alphaModFix/>
          </a:blip>
          <a:srcRect b="0" l="0" r="0" t="0"/>
          <a:stretch/>
        </p:blipFill>
        <p:spPr>
          <a:xfrm>
            <a:off x="7095995" y="2984558"/>
            <a:ext cx="3570616" cy="17830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2"/>
          <p:cNvPicPr preferRelativeResize="0"/>
          <p:nvPr/>
        </p:nvPicPr>
        <p:blipFill rotWithShape="1">
          <a:blip r:embed="rId3">
            <a:alphaModFix/>
          </a:blip>
          <a:srcRect b="0" l="0" r="0" t="0"/>
          <a:stretch/>
        </p:blipFill>
        <p:spPr>
          <a:xfrm>
            <a:off x="1191337" y="676973"/>
            <a:ext cx="9809327" cy="5885596"/>
          </a:xfrm>
          <a:prstGeom prst="rect">
            <a:avLst/>
          </a:prstGeom>
          <a:noFill/>
          <a:ln>
            <a:noFill/>
          </a:ln>
        </p:spPr>
      </p:pic>
      <p:sp>
        <p:nvSpPr>
          <p:cNvPr id="508" name="Google Shape;508;p42"/>
          <p:cNvSpPr txBox="1"/>
          <p:nvPr/>
        </p:nvSpPr>
        <p:spPr>
          <a:xfrm>
            <a:off x="1777442" y="6270444"/>
            <a:ext cx="4903870" cy="332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Source: </a:t>
            </a:r>
            <a:r>
              <a:rPr lang="en-US" sz="1000" u="sng">
                <a:solidFill>
                  <a:schemeClr val="hlink"/>
                </a:solidFill>
                <a:latin typeface="Calibri"/>
                <a:ea typeface="Calibri"/>
                <a:cs typeface="Calibri"/>
                <a:sym typeface="Calibri"/>
                <a:hlinkClick r:id="rId4"/>
              </a:rPr>
              <a:t>https://www.openxcell.com/devops/</a:t>
            </a:r>
            <a:r>
              <a:rPr lang="en-US" sz="1000">
                <a:solidFill>
                  <a:srgbClr val="000000"/>
                </a:solidFill>
                <a:latin typeface="Calibri"/>
                <a:ea typeface="Calibri"/>
                <a:cs typeface="Calibri"/>
                <a:sym typeface="Calibri"/>
              </a:rPr>
              <a:t> </a:t>
            </a:r>
            <a:endParaRPr/>
          </a:p>
        </p:txBody>
      </p:sp>
      <p:pic>
        <p:nvPicPr>
          <p:cNvPr id="509" name="Google Shape;509;p42"/>
          <p:cNvPicPr preferRelativeResize="0"/>
          <p:nvPr/>
        </p:nvPicPr>
        <p:blipFill rotWithShape="1">
          <a:blip r:embed="rId5">
            <a:alphaModFix/>
          </a:blip>
          <a:srcRect b="0" l="0" r="0" t="0"/>
          <a:stretch/>
        </p:blipFill>
        <p:spPr>
          <a:xfrm>
            <a:off x="8255587" y="2066958"/>
            <a:ext cx="296750" cy="281724"/>
          </a:xfrm>
          <a:prstGeom prst="rect">
            <a:avLst/>
          </a:prstGeom>
          <a:noFill/>
          <a:ln>
            <a:noFill/>
          </a:ln>
        </p:spPr>
      </p:pic>
      <p:pic>
        <p:nvPicPr>
          <p:cNvPr id="510" name="Google Shape;510;p42"/>
          <p:cNvPicPr preferRelativeResize="0"/>
          <p:nvPr/>
        </p:nvPicPr>
        <p:blipFill rotWithShape="1">
          <a:blip r:embed="rId6">
            <a:alphaModFix/>
          </a:blip>
          <a:srcRect b="0" l="0" r="0" t="0"/>
          <a:stretch/>
        </p:blipFill>
        <p:spPr>
          <a:xfrm>
            <a:off x="7387450" y="1878333"/>
            <a:ext cx="412677" cy="281724"/>
          </a:xfrm>
          <a:prstGeom prst="rect">
            <a:avLst/>
          </a:prstGeom>
          <a:noFill/>
          <a:ln>
            <a:noFill/>
          </a:ln>
        </p:spPr>
      </p:pic>
      <p:pic>
        <p:nvPicPr>
          <p:cNvPr id="511" name="Google Shape;511;p42"/>
          <p:cNvPicPr preferRelativeResize="0"/>
          <p:nvPr/>
        </p:nvPicPr>
        <p:blipFill rotWithShape="1">
          <a:blip r:embed="rId7">
            <a:alphaModFix/>
          </a:blip>
          <a:srcRect b="0" l="0" r="0" t="0"/>
          <a:stretch/>
        </p:blipFill>
        <p:spPr>
          <a:xfrm>
            <a:off x="5244032" y="2049063"/>
            <a:ext cx="507879" cy="221987"/>
          </a:xfrm>
          <a:prstGeom prst="rect">
            <a:avLst/>
          </a:prstGeom>
          <a:noFill/>
          <a:ln>
            <a:noFill/>
          </a:ln>
        </p:spPr>
      </p:pic>
      <p:sp>
        <p:nvSpPr>
          <p:cNvPr id="512" name="Google Shape;512;p42"/>
          <p:cNvSpPr txBox="1"/>
          <p:nvPr>
            <p:ph type="title"/>
          </p:nvPr>
        </p:nvSpPr>
        <p:spPr>
          <a:xfrm>
            <a:off x="280416" y="136525"/>
            <a:ext cx="8535865" cy="10727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Bake your own Platform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pic>
        <p:nvPicPr>
          <p:cNvPr descr="A black background with a black square&#10;&#10;Description automatically generated with medium confidence" id="116" name="Google Shape;116;p16"/>
          <p:cNvPicPr preferRelativeResize="0"/>
          <p:nvPr/>
        </p:nvPicPr>
        <p:blipFill rotWithShape="1">
          <a:blip r:embed="rId3">
            <a:alphaModFix/>
          </a:blip>
          <a:srcRect b="0" l="0" r="0" t="0"/>
          <a:stretch/>
        </p:blipFill>
        <p:spPr>
          <a:xfrm>
            <a:off x="-1" y="418499"/>
            <a:ext cx="2992789" cy="2419294"/>
          </a:xfrm>
          <a:prstGeom prst="rect">
            <a:avLst/>
          </a:prstGeom>
          <a:noFill/>
          <a:ln>
            <a:noFill/>
          </a:ln>
        </p:spPr>
      </p:pic>
      <p:pic>
        <p:nvPicPr>
          <p:cNvPr descr="A person smiling for a picture&#10;&#10;Description automatically generated" id="117" name="Google Shape;117;p16"/>
          <p:cNvPicPr preferRelativeResize="0"/>
          <p:nvPr/>
        </p:nvPicPr>
        <p:blipFill rotWithShape="1">
          <a:blip r:embed="rId4">
            <a:alphaModFix/>
          </a:blip>
          <a:srcRect b="0" l="0" r="39540" t="38275"/>
          <a:stretch/>
        </p:blipFill>
        <p:spPr>
          <a:xfrm>
            <a:off x="0" y="2553889"/>
            <a:ext cx="4146332" cy="4233168"/>
          </a:xfrm>
          <a:prstGeom prst="rect">
            <a:avLst/>
          </a:prstGeom>
          <a:noFill/>
          <a:ln>
            <a:noFill/>
          </a:ln>
        </p:spPr>
      </p:pic>
      <p:pic>
        <p:nvPicPr>
          <p:cNvPr descr="A black background with a black square&#10;&#10;Description automatically generated with medium confidence" id="118" name="Google Shape;118;p16"/>
          <p:cNvPicPr preferRelativeResize="0"/>
          <p:nvPr/>
        </p:nvPicPr>
        <p:blipFill rotWithShape="1">
          <a:blip r:embed="rId3">
            <a:alphaModFix/>
          </a:blip>
          <a:srcRect b="0" l="0" r="0" t="0"/>
          <a:stretch/>
        </p:blipFill>
        <p:spPr>
          <a:xfrm>
            <a:off x="0" y="2239588"/>
            <a:ext cx="1135117" cy="1241722"/>
          </a:xfrm>
          <a:prstGeom prst="rect">
            <a:avLst/>
          </a:prstGeom>
          <a:noFill/>
          <a:ln>
            <a:noFill/>
          </a:ln>
        </p:spPr>
      </p:pic>
      <p:pic>
        <p:nvPicPr>
          <p:cNvPr descr="A black background with a black square&#10;&#10;Description automatically generated with medium confidence" id="119" name="Google Shape;119;p16"/>
          <p:cNvPicPr preferRelativeResize="0"/>
          <p:nvPr/>
        </p:nvPicPr>
        <p:blipFill rotWithShape="1">
          <a:blip r:embed="rId3">
            <a:alphaModFix/>
          </a:blip>
          <a:srcRect b="0" l="0" r="0" t="0"/>
          <a:stretch/>
        </p:blipFill>
        <p:spPr>
          <a:xfrm>
            <a:off x="3714530" y="2553889"/>
            <a:ext cx="1377731" cy="2147640"/>
          </a:xfrm>
          <a:prstGeom prst="rect">
            <a:avLst/>
          </a:prstGeom>
          <a:noFill/>
          <a:ln>
            <a:noFill/>
          </a:ln>
        </p:spPr>
      </p:pic>
      <p:pic>
        <p:nvPicPr>
          <p:cNvPr descr="A black background with a black square&#10;&#10;Description automatically generated with medium confidence" id="120" name="Google Shape;120;p16"/>
          <p:cNvPicPr preferRelativeResize="0"/>
          <p:nvPr/>
        </p:nvPicPr>
        <p:blipFill rotWithShape="1">
          <a:blip r:embed="rId3">
            <a:alphaModFix/>
          </a:blip>
          <a:srcRect b="0" l="0" r="0" t="0"/>
          <a:stretch/>
        </p:blipFill>
        <p:spPr>
          <a:xfrm rot="-1134737">
            <a:off x="3804198" y="4777994"/>
            <a:ext cx="652734" cy="1017497"/>
          </a:xfrm>
          <a:prstGeom prst="rect">
            <a:avLst/>
          </a:prstGeom>
          <a:noFill/>
          <a:ln>
            <a:noFill/>
          </a:ln>
        </p:spPr>
      </p:pic>
      <p:pic>
        <p:nvPicPr>
          <p:cNvPr descr="A black background with a black square&#10;&#10;Description automatically generated with medium confidence" id="121" name="Google Shape;121;p16"/>
          <p:cNvPicPr preferRelativeResize="0"/>
          <p:nvPr/>
        </p:nvPicPr>
        <p:blipFill rotWithShape="1">
          <a:blip r:embed="rId3">
            <a:alphaModFix/>
          </a:blip>
          <a:srcRect b="0" l="0" r="0" t="0"/>
          <a:stretch/>
        </p:blipFill>
        <p:spPr>
          <a:xfrm>
            <a:off x="9012620" y="418086"/>
            <a:ext cx="2992789" cy="2419294"/>
          </a:xfrm>
          <a:prstGeom prst="rect">
            <a:avLst/>
          </a:prstGeom>
          <a:noFill/>
          <a:ln>
            <a:noFill/>
          </a:ln>
        </p:spPr>
      </p:pic>
      <p:pic>
        <p:nvPicPr>
          <p:cNvPr descr="A black background with a black square&#10;&#10;Description automatically generated with medium confidence" id="122" name="Google Shape;122;p16"/>
          <p:cNvPicPr preferRelativeResize="0"/>
          <p:nvPr/>
        </p:nvPicPr>
        <p:blipFill rotWithShape="1">
          <a:blip r:embed="rId3">
            <a:alphaModFix/>
          </a:blip>
          <a:srcRect b="0" l="0" r="0" t="0"/>
          <a:stretch/>
        </p:blipFill>
        <p:spPr>
          <a:xfrm>
            <a:off x="9119504" y="3627709"/>
            <a:ext cx="1576101" cy="1274080"/>
          </a:xfrm>
          <a:prstGeom prst="rect">
            <a:avLst/>
          </a:prstGeom>
          <a:noFill/>
          <a:ln>
            <a:noFill/>
          </a:ln>
        </p:spPr>
      </p:pic>
      <p:pic>
        <p:nvPicPr>
          <p:cNvPr descr="May be a graphic of text that says &quot;Java ON Discover the Agenda&quot;" id="123" name="Google Shape;123;p16"/>
          <p:cNvPicPr preferRelativeResize="0"/>
          <p:nvPr/>
        </p:nvPicPr>
        <p:blipFill rotWithShape="1">
          <a:blip r:embed="rId5">
            <a:alphaModFix/>
          </a:blip>
          <a:srcRect b="60920" l="81250" r="6207" t="25286"/>
          <a:stretch/>
        </p:blipFill>
        <p:spPr>
          <a:xfrm>
            <a:off x="9648883" y="418086"/>
            <a:ext cx="860131" cy="945931"/>
          </a:xfrm>
          <a:prstGeom prst="rect">
            <a:avLst/>
          </a:prstGeom>
          <a:noFill/>
          <a:ln>
            <a:noFill/>
          </a:ln>
        </p:spPr>
      </p:pic>
      <p:pic>
        <p:nvPicPr>
          <p:cNvPr descr="May be a graphic of text that says &quot;Java ON Discover the Agenda&quot;" id="124" name="Google Shape;124;p16"/>
          <p:cNvPicPr preferRelativeResize="0"/>
          <p:nvPr/>
        </p:nvPicPr>
        <p:blipFill rotWithShape="1">
          <a:blip r:embed="rId5">
            <a:alphaModFix/>
          </a:blip>
          <a:srcRect b="80000" l="8046" r="81608" t="8267"/>
          <a:stretch/>
        </p:blipFill>
        <p:spPr>
          <a:xfrm>
            <a:off x="551793" y="283216"/>
            <a:ext cx="952981" cy="1080802"/>
          </a:xfrm>
          <a:prstGeom prst="rect">
            <a:avLst/>
          </a:prstGeom>
          <a:noFill/>
          <a:ln>
            <a:noFill/>
          </a:ln>
        </p:spPr>
      </p:pic>
      <p:pic>
        <p:nvPicPr>
          <p:cNvPr descr="A person smiling for a picture&#10;&#10;Description automatically generated" id="125" name="Google Shape;125;p16"/>
          <p:cNvPicPr preferRelativeResize="0"/>
          <p:nvPr/>
        </p:nvPicPr>
        <p:blipFill rotWithShape="1">
          <a:blip r:embed="rId4">
            <a:alphaModFix/>
          </a:blip>
          <a:srcRect b="94039" l="27356" r="59080" t="0"/>
          <a:stretch/>
        </p:blipFill>
        <p:spPr>
          <a:xfrm>
            <a:off x="2062623" y="0"/>
            <a:ext cx="930164" cy="408844"/>
          </a:xfrm>
          <a:prstGeom prst="rect">
            <a:avLst/>
          </a:prstGeom>
          <a:noFill/>
          <a:ln>
            <a:noFill/>
          </a:ln>
        </p:spPr>
      </p:pic>
      <p:pic>
        <p:nvPicPr>
          <p:cNvPr descr="A person smiling for a picture&#10;&#10;Description automatically generated" id="126" name="Google Shape;126;p16"/>
          <p:cNvPicPr preferRelativeResize="0"/>
          <p:nvPr/>
        </p:nvPicPr>
        <p:blipFill rotWithShape="1">
          <a:blip r:embed="rId4">
            <a:alphaModFix/>
          </a:blip>
          <a:srcRect b="94039" l="27356" r="59080" t="0"/>
          <a:stretch/>
        </p:blipFill>
        <p:spPr>
          <a:xfrm rot="-5400000">
            <a:off x="-260660" y="3082818"/>
            <a:ext cx="930164" cy="408844"/>
          </a:xfrm>
          <a:prstGeom prst="rect">
            <a:avLst/>
          </a:prstGeom>
          <a:noFill/>
          <a:ln>
            <a:noFill/>
          </a:ln>
        </p:spPr>
      </p:pic>
      <p:pic>
        <p:nvPicPr>
          <p:cNvPr descr="May be a graphic of text that says &quot;Java ON Discover the Agenda&quot;" id="127" name="Google Shape;127;p16"/>
          <p:cNvPicPr preferRelativeResize="0"/>
          <p:nvPr/>
        </p:nvPicPr>
        <p:blipFill rotWithShape="1">
          <a:blip r:embed="rId5">
            <a:alphaModFix/>
          </a:blip>
          <a:srcRect b="80000" l="8046" r="81608" t="8267"/>
          <a:stretch/>
        </p:blipFill>
        <p:spPr>
          <a:xfrm>
            <a:off x="10780721" y="1158787"/>
            <a:ext cx="952981" cy="1080802"/>
          </a:xfrm>
          <a:prstGeom prst="rect">
            <a:avLst/>
          </a:prstGeom>
          <a:noFill/>
          <a:ln>
            <a:noFill/>
          </a:ln>
        </p:spPr>
      </p:pic>
      <p:pic>
        <p:nvPicPr>
          <p:cNvPr descr="May be a graphic of text that says &quot;Java ON Discover the Agenda&quot;" id="128" name="Google Shape;128;p16"/>
          <p:cNvPicPr preferRelativeResize="0"/>
          <p:nvPr/>
        </p:nvPicPr>
        <p:blipFill rotWithShape="1">
          <a:blip r:embed="rId5">
            <a:alphaModFix/>
          </a:blip>
          <a:srcRect b="60920" l="81250" r="6207" t="25286"/>
          <a:stretch/>
        </p:blipFill>
        <p:spPr>
          <a:xfrm>
            <a:off x="2005484" y="1249271"/>
            <a:ext cx="445206" cy="489615"/>
          </a:xfrm>
          <a:prstGeom prst="rect">
            <a:avLst/>
          </a:prstGeom>
          <a:noFill/>
          <a:ln>
            <a:noFill/>
          </a:ln>
        </p:spPr>
      </p:pic>
      <p:sp>
        <p:nvSpPr>
          <p:cNvPr id="129" name="Google Shape;129;p16"/>
          <p:cNvSpPr txBox="1"/>
          <p:nvPr/>
        </p:nvSpPr>
        <p:spPr>
          <a:xfrm>
            <a:off x="2551472" y="618500"/>
            <a:ext cx="6624300" cy="12006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200">
                <a:solidFill>
                  <a:schemeClr val="lt1"/>
                </a:solidFill>
                <a:latin typeface="Calibri"/>
                <a:ea typeface="Calibri"/>
                <a:cs typeface="Calibri"/>
                <a:sym typeface="Calibri"/>
              </a:rPr>
              <a:t>Workshop Hosts</a:t>
            </a:r>
            <a:endParaRPr/>
          </a:p>
        </p:txBody>
      </p:sp>
      <p:pic>
        <p:nvPicPr>
          <p:cNvPr id="130" name="Google Shape;130;p16"/>
          <p:cNvPicPr preferRelativeResize="0"/>
          <p:nvPr/>
        </p:nvPicPr>
        <p:blipFill rotWithShape="1">
          <a:blip r:embed="rId6">
            <a:alphaModFix/>
          </a:blip>
          <a:srcRect b="0" l="0" r="0" t="0"/>
          <a:stretch/>
        </p:blipFill>
        <p:spPr>
          <a:xfrm>
            <a:off x="3546388" y="3481295"/>
            <a:ext cx="387136" cy="387136"/>
          </a:xfrm>
          <a:prstGeom prst="rect">
            <a:avLst/>
          </a:prstGeom>
          <a:noFill/>
          <a:ln>
            <a:noFill/>
          </a:ln>
        </p:spPr>
      </p:pic>
      <p:sp>
        <p:nvSpPr>
          <p:cNvPr id="131" name="Google Shape;131;p16"/>
          <p:cNvSpPr txBox="1"/>
          <p:nvPr/>
        </p:nvSpPr>
        <p:spPr>
          <a:xfrm>
            <a:off x="4028217" y="3529131"/>
            <a:ext cx="485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hlink"/>
                </a:solidFill>
                <a:latin typeface="Calibri"/>
                <a:ea typeface="Calibri"/>
                <a:cs typeface="Calibri"/>
                <a:sym typeface="Calibri"/>
                <a:hlinkClick r:id="rId7"/>
              </a:rPr>
              <a:t>https://www.linkedin.com/in/grace-jansen/</a:t>
            </a:r>
            <a:r>
              <a:rPr lang="en-US" sz="1600">
                <a:solidFill>
                  <a:schemeClr val="lt1"/>
                </a:solidFill>
                <a:latin typeface="Calibri"/>
                <a:ea typeface="Calibri"/>
                <a:cs typeface="Calibri"/>
                <a:sym typeface="Calibri"/>
              </a:rPr>
              <a:t> </a:t>
            </a:r>
            <a:endParaRPr sz="1200"/>
          </a:p>
        </p:txBody>
      </p:sp>
      <p:pic>
        <p:nvPicPr>
          <p:cNvPr id="132" name="Google Shape;132;p16"/>
          <p:cNvPicPr preferRelativeResize="0"/>
          <p:nvPr/>
        </p:nvPicPr>
        <p:blipFill rotWithShape="1">
          <a:blip r:embed="rId6">
            <a:alphaModFix/>
          </a:blip>
          <a:srcRect b="0" l="0" r="0" t="0"/>
          <a:stretch/>
        </p:blipFill>
        <p:spPr>
          <a:xfrm>
            <a:off x="7943238" y="4901795"/>
            <a:ext cx="387136" cy="387136"/>
          </a:xfrm>
          <a:prstGeom prst="rect">
            <a:avLst/>
          </a:prstGeom>
          <a:noFill/>
          <a:ln>
            <a:noFill/>
          </a:ln>
        </p:spPr>
      </p:pic>
      <p:sp>
        <p:nvSpPr>
          <p:cNvPr id="133" name="Google Shape;133;p16"/>
          <p:cNvSpPr txBox="1"/>
          <p:nvPr/>
        </p:nvSpPr>
        <p:spPr>
          <a:xfrm>
            <a:off x="4555725" y="4818875"/>
            <a:ext cx="3455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hlink"/>
                </a:solidFill>
                <a:latin typeface="Calibri"/>
                <a:ea typeface="Calibri"/>
                <a:cs typeface="Calibri"/>
                <a:sym typeface="Calibri"/>
                <a:hlinkClick r:id="rId8"/>
              </a:rPr>
              <a:t>https://www.linkedin.com/in/maarten-vandeperre-8780743b/</a:t>
            </a:r>
            <a:r>
              <a:rPr lang="en-US" sz="1600">
                <a:latin typeface="Calibri"/>
                <a:ea typeface="Calibri"/>
                <a:cs typeface="Calibri"/>
                <a:sym typeface="Calibri"/>
              </a:rPr>
              <a:t> </a:t>
            </a:r>
            <a:endParaRPr sz="1200"/>
          </a:p>
        </p:txBody>
      </p:sp>
      <p:sp>
        <p:nvSpPr>
          <p:cNvPr id="134" name="Google Shape;134;p16"/>
          <p:cNvSpPr txBox="1"/>
          <p:nvPr/>
        </p:nvSpPr>
        <p:spPr>
          <a:xfrm>
            <a:off x="3447375" y="3059275"/>
            <a:ext cx="2633100" cy="4002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Grace Jansen</a:t>
            </a:r>
            <a:endParaRPr sz="2000"/>
          </a:p>
        </p:txBody>
      </p:sp>
      <p:sp>
        <p:nvSpPr>
          <p:cNvPr id="135" name="Google Shape;135;p16"/>
          <p:cNvSpPr txBox="1"/>
          <p:nvPr/>
        </p:nvSpPr>
        <p:spPr>
          <a:xfrm>
            <a:off x="5697275" y="4418675"/>
            <a:ext cx="2633100" cy="4002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lt1"/>
                </a:solidFill>
                <a:latin typeface="Calibri"/>
                <a:ea typeface="Calibri"/>
                <a:cs typeface="Calibri"/>
                <a:sym typeface="Calibri"/>
              </a:rPr>
              <a:t>Maarten Vandeperre</a:t>
            </a:r>
            <a:endParaRPr sz="2000"/>
          </a:p>
        </p:txBody>
      </p:sp>
      <p:pic>
        <p:nvPicPr>
          <p:cNvPr id="136" name="Google Shape;136;p16"/>
          <p:cNvPicPr preferRelativeResize="0"/>
          <p:nvPr/>
        </p:nvPicPr>
        <p:blipFill>
          <a:blip r:embed="rId9">
            <a:alphaModFix/>
          </a:blip>
          <a:stretch>
            <a:fillRect/>
          </a:stretch>
        </p:blipFill>
        <p:spPr>
          <a:xfrm>
            <a:off x="8517125" y="2405950"/>
            <a:ext cx="3640674" cy="4457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type="title"/>
          </p:nvPr>
        </p:nvSpPr>
        <p:spPr>
          <a:xfrm>
            <a:off x="280416" y="268636"/>
            <a:ext cx="7551122" cy="63508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So, what does this look like?</a:t>
            </a:r>
            <a:endParaRPr/>
          </a:p>
        </p:txBody>
      </p:sp>
      <p:pic>
        <p:nvPicPr>
          <p:cNvPr id="518" name="Google Shape;518;p43"/>
          <p:cNvPicPr preferRelativeResize="0"/>
          <p:nvPr/>
        </p:nvPicPr>
        <p:blipFill rotWithShape="1">
          <a:blip r:embed="rId3">
            <a:alphaModFix/>
          </a:blip>
          <a:srcRect b="0" l="0" r="0" t="0"/>
          <a:stretch/>
        </p:blipFill>
        <p:spPr>
          <a:xfrm>
            <a:off x="7831538" y="2565336"/>
            <a:ext cx="3317863" cy="1990718"/>
          </a:xfrm>
          <a:prstGeom prst="rect">
            <a:avLst/>
          </a:prstGeom>
          <a:noFill/>
          <a:ln>
            <a:noFill/>
          </a:ln>
        </p:spPr>
      </p:pic>
      <p:pic>
        <p:nvPicPr>
          <p:cNvPr descr="Slightly Smiling Face Emoji" id="519" name="Google Shape;519;p43"/>
          <p:cNvPicPr preferRelativeResize="0"/>
          <p:nvPr/>
        </p:nvPicPr>
        <p:blipFill rotWithShape="1">
          <a:blip r:embed="rId4">
            <a:alphaModFix/>
          </a:blip>
          <a:srcRect b="0" l="0" r="0" t="0"/>
          <a:stretch/>
        </p:blipFill>
        <p:spPr>
          <a:xfrm>
            <a:off x="1258140" y="3179607"/>
            <a:ext cx="787818" cy="787818"/>
          </a:xfrm>
          <a:prstGeom prst="rect">
            <a:avLst/>
          </a:prstGeom>
          <a:noFill/>
          <a:ln>
            <a:noFill/>
          </a:ln>
        </p:spPr>
      </p:pic>
      <p:sp>
        <p:nvSpPr>
          <p:cNvPr id="520" name="Google Shape;520;p43"/>
          <p:cNvSpPr txBox="1"/>
          <p:nvPr/>
        </p:nvSpPr>
        <p:spPr>
          <a:xfrm>
            <a:off x="1391733" y="3974277"/>
            <a:ext cx="520632" cy="348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Dev</a:t>
            </a:r>
            <a:endParaRPr sz="1400">
              <a:solidFill>
                <a:srgbClr val="000000"/>
              </a:solidFill>
              <a:latin typeface="Calibri"/>
              <a:ea typeface="Calibri"/>
              <a:cs typeface="Calibri"/>
              <a:sym typeface="Calibri"/>
            </a:endParaRPr>
          </a:p>
        </p:txBody>
      </p:sp>
      <p:pic>
        <p:nvPicPr>
          <p:cNvPr descr="Slightly Smiling Face Emoji" id="521" name="Google Shape;521;p43"/>
          <p:cNvPicPr preferRelativeResize="0"/>
          <p:nvPr/>
        </p:nvPicPr>
        <p:blipFill rotWithShape="1">
          <a:blip r:embed="rId4">
            <a:alphaModFix/>
          </a:blip>
          <a:srcRect b="0" l="0" r="0" t="0"/>
          <a:stretch/>
        </p:blipFill>
        <p:spPr>
          <a:xfrm>
            <a:off x="5170078" y="1540677"/>
            <a:ext cx="787818" cy="787818"/>
          </a:xfrm>
          <a:prstGeom prst="rect">
            <a:avLst/>
          </a:prstGeom>
          <a:noFill/>
          <a:ln>
            <a:noFill/>
          </a:ln>
        </p:spPr>
      </p:pic>
      <p:sp>
        <p:nvSpPr>
          <p:cNvPr id="522" name="Google Shape;522;p43"/>
          <p:cNvSpPr txBox="1"/>
          <p:nvPr/>
        </p:nvSpPr>
        <p:spPr>
          <a:xfrm>
            <a:off x="5303673" y="2335350"/>
            <a:ext cx="1541400" cy="348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Platform Engineering</a:t>
            </a:r>
            <a:endParaRPr/>
          </a:p>
        </p:txBody>
      </p:sp>
      <p:sp>
        <p:nvSpPr>
          <p:cNvPr id="523" name="Google Shape;523;p43"/>
          <p:cNvSpPr txBox="1"/>
          <p:nvPr/>
        </p:nvSpPr>
        <p:spPr>
          <a:xfrm>
            <a:off x="5487797" y="316800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4" name="Google Shape;524;p43"/>
          <p:cNvSpPr txBox="1"/>
          <p:nvPr/>
        </p:nvSpPr>
        <p:spPr>
          <a:xfrm>
            <a:off x="5563987" y="324419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5" name="Google Shape;525;p43"/>
          <p:cNvSpPr txBox="1"/>
          <p:nvPr/>
        </p:nvSpPr>
        <p:spPr>
          <a:xfrm>
            <a:off x="5640177" y="332038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6" name="Google Shape;526;p43"/>
          <p:cNvSpPr txBox="1"/>
          <p:nvPr/>
        </p:nvSpPr>
        <p:spPr>
          <a:xfrm>
            <a:off x="5716367" y="339657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7" name="Google Shape;527;p43"/>
          <p:cNvSpPr txBox="1"/>
          <p:nvPr/>
        </p:nvSpPr>
        <p:spPr>
          <a:xfrm>
            <a:off x="5792558" y="347276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8" name="Google Shape;528;p43"/>
          <p:cNvSpPr txBox="1"/>
          <p:nvPr/>
        </p:nvSpPr>
        <p:spPr>
          <a:xfrm>
            <a:off x="5868748" y="3548950"/>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Platform</a:t>
            </a:r>
            <a:endParaRPr/>
          </a:p>
        </p:txBody>
      </p:sp>
      <p:sp>
        <p:nvSpPr>
          <p:cNvPr id="529" name="Google Shape;529;p43"/>
          <p:cNvSpPr txBox="1"/>
          <p:nvPr/>
        </p:nvSpPr>
        <p:spPr>
          <a:xfrm>
            <a:off x="3436374" y="3359093"/>
            <a:ext cx="1204937" cy="405679"/>
          </a:xfrm>
          <a:prstGeom prst="rect">
            <a:avLst/>
          </a:prstGeom>
          <a:solidFill>
            <a:schemeClr val="lt1"/>
          </a:solidFill>
          <a:ln cap="flat" cmpd="sng" w="12700">
            <a:solidFill>
              <a:schemeClr val="dk1"/>
            </a:solidFill>
            <a:prstDash val="solid"/>
            <a:miter lim="400000"/>
            <a:headEnd len="sm" w="sm" type="none"/>
            <a:tailEnd len="sm" w="sm" type="none"/>
          </a:ln>
        </p:spPr>
        <p:txBody>
          <a:bodyPr anchorCtr="0" anchor="ctr" bIns="17975" lIns="17975" spcFirstLastPara="1" rIns="17975" wrap="square" tIns="17975">
            <a:sp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Internal Developer</a:t>
            </a:r>
            <a:br>
              <a:rPr lang="en-US" sz="1200">
                <a:solidFill>
                  <a:srgbClr val="000000"/>
                </a:solidFill>
                <a:latin typeface="Calibri"/>
                <a:ea typeface="Calibri"/>
                <a:cs typeface="Calibri"/>
                <a:sym typeface="Calibri"/>
              </a:rPr>
            </a:br>
            <a:r>
              <a:rPr lang="en-US" sz="1200">
                <a:solidFill>
                  <a:srgbClr val="000000"/>
                </a:solidFill>
                <a:latin typeface="Calibri"/>
                <a:ea typeface="Calibri"/>
                <a:cs typeface="Calibri"/>
                <a:sym typeface="Calibri"/>
              </a:rPr>
              <a:t>Portal</a:t>
            </a:r>
            <a:endParaRPr/>
          </a:p>
        </p:txBody>
      </p:sp>
      <p:cxnSp>
        <p:nvCxnSpPr>
          <p:cNvPr id="530" name="Google Shape;530;p43"/>
          <p:cNvCxnSpPr/>
          <p:nvPr/>
        </p:nvCxnSpPr>
        <p:spPr>
          <a:xfrm flipH="1">
            <a:off x="7127302" y="2983098"/>
            <a:ext cx="828915" cy="433081"/>
          </a:xfrm>
          <a:prstGeom prst="straightConnector1">
            <a:avLst/>
          </a:prstGeom>
          <a:noFill/>
          <a:ln cap="flat" cmpd="sng" w="9525">
            <a:solidFill>
              <a:schemeClr val="dk1"/>
            </a:solidFill>
            <a:prstDash val="solid"/>
            <a:miter lim="800000"/>
            <a:headEnd len="sm" w="sm" type="none"/>
            <a:tailEnd len="lg" w="lg" type="triangle"/>
          </a:ln>
        </p:spPr>
      </p:cxnSp>
      <p:cxnSp>
        <p:nvCxnSpPr>
          <p:cNvPr id="531" name="Google Shape;531;p43"/>
          <p:cNvCxnSpPr/>
          <p:nvPr/>
        </p:nvCxnSpPr>
        <p:spPr>
          <a:xfrm flipH="1">
            <a:off x="7203492" y="3283384"/>
            <a:ext cx="739252" cy="208985"/>
          </a:xfrm>
          <a:prstGeom prst="straightConnector1">
            <a:avLst/>
          </a:prstGeom>
          <a:noFill/>
          <a:ln cap="flat" cmpd="sng" w="9525">
            <a:solidFill>
              <a:schemeClr val="dk1"/>
            </a:solidFill>
            <a:prstDash val="solid"/>
            <a:miter lim="800000"/>
            <a:headEnd len="sm" w="sm" type="none"/>
            <a:tailEnd len="lg" w="lg" type="triangle"/>
          </a:ln>
        </p:spPr>
      </p:cxnSp>
      <p:cxnSp>
        <p:nvCxnSpPr>
          <p:cNvPr id="532" name="Google Shape;532;p43"/>
          <p:cNvCxnSpPr/>
          <p:nvPr/>
        </p:nvCxnSpPr>
        <p:spPr>
          <a:xfrm flipH="1">
            <a:off x="7279682" y="3548974"/>
            <a:ext cx="648805" cy="19585"/>
          </a:xfrm>
          <a:prstGeom prst="straightConnector1">
            <a:avLst/>
          </a:prstGeom>
          <a:noFill/>
          <a:ln cap="flat" cmpd="sng" w="9525">
            <a:solidFill>
              <a:schemeClr val="dk1"/>
            </a:solidFill>
            <a:prstDash val="solid"/>
            <a:miter lim="800000"/>
            <a:headEnd len="sm" w="sm" type="none"/>
            <a:tailEnd len="lg" w="lg" type="triangle"/>
          </a:ln>
        </p:spPr>
      </p:cxnSp>
      <p:cxnSp>
        <p:nvCxnSpPr>
          <p:cNvPr id="533" name="Google Shape;533;p43"/>
          <p:cNvCxnSpPr/>
          <p:nvPr/>
        </p:nvCxnSpPr>
        <p:spPr>
          <a:xfrm rot="10800000">
            <a:off x="7158660" y="3792655"/>
            <a:ext cx="828915" cy="433081"/>
          </a:xfrm>
          <a:prstGeom prst="straightConnector1">
            <a:avLst/>
          </a:prstGeom>
          <a:noFill/>
          <a:ln cap="flat" cmpd="sng" w="9525">
            <a:solidFill>
              <a:schemeClr val="dk1"/>
            </a:solidFill>
            <a:prstDash val="solid"/>
            <a:miter lim="800000"/>
            <a:headEnd len="sm" w="sm" type="none"/>
            <a:tailEnd len="lg" w="lg" type="triangle"/>
          </a:ln>
        </p:spPr>
      </p:cxnSp>
      <p:cxnSp>
        <p:nvCxnSpPr>
          <p:cNvPr id="534" name="Google Shape;534;p43"/>
          <p:cNvCxnSpPr/>
          <p:nvPr/>
        </p:nvCxnSpPr>
        <p:spPr>
          <a:xfrm rot="10800000">
            <a:off x="7207502" y="3672639"/>
            <a:ext cx="739252" cy="208985"/>
          </a:xfrm>
          <a:prstGeom prst="straightConnector1">
            <a:avLst/>
          </a:prstGeom>
          <a:noFill/>
          <a:ln cap="flat" cmpd="sng" w="9525">
            <a:solidFill>
              <a:schemeClr val="dk1"/>
            </a:solidFill>
            <a:prstDash val="solid"/>
            <a:miter lim="800000"/>
            <a:headEnd len="sm" w="sm" type="none"/>
            <a:tailEnd len="lg" w="lg" type="triangle"/>
          </a:ln>
        </p:spPr>
      </p:cxnSp>
      <p:cxnSp>
        <p:nvCxnSpPr>
          <p:cNvPr id="535" name="Google Shape;535;p43"/>
          <p:cNvCxnSpPr/>
          <p:nvPr/>
        </p:nvCxnSpPr>
        <p:spPr>
          <a:xfrm rot="10800000">
            <a:off x="4828521" y="3548974"/>
            <a:ext cx="494453" cy="0"/>
          </a:xfrm>
          <a:prstGeom prst="straightConnector1">
            <a:avLst/>
          </a:prstGeom>
          <a:noFill/>
          <a:ln cap="flat" cmpd="sng" w="9525">
            <a:solidFill>
              <a:schemeClr val="dk1"/>
            </a:solidFill>
            <a:prstDash val="solid"/>
            <a:miter lim="800000"/>
            <a:headEnd len="sm" w="sm" type="none"/>
            <a:tailEnd len="lg" w="lg" type="triangle"/>
          </a:ln>
        </p:spPr>
      </p:cxnSp>
      <p:cxnSp>
        <p:nvCxnSpPr>
          <p:cNvPr id="536" name="Google Shape;536;p43"/>
          <p:cNvCxnSpPr/>
          <p:nvPr/>
        </p:nvCxnSpPr>
        <p:spPr>
          <a:xfrm rot="10800000">
            <a:off x="2273038" y="3558767"/>
            <a:ext cx="957339" cy="0"/>
          </a:xfrm>
          <a:prstGeom prst="straightConnector1">
            <a:avLst/>
          </a:prstGeom>
          <a:noFill/>
          <a:ln cap="flat" cmpd="sng" w="9525">
            <a:solidFill>
              <a:schemeClr val="dk1"/>
            </a:solidFill>
            <a:prstDash val="solid"/>
            <a:miter lim="800000"/>
            <a:headEnd len="sm" w="sm" type="none"/>
            <a:tailEnd len="lg" w="lg" type="triangle"/>
          </a:ln>
        </p:spPr>
      </p:cxnSp>
      <p:sp>
        <p:nvSpPr>
          <p:cNvPr id="537" name="Google Shape;537;p43"/>
          <p:cNvSpPr txBox="1"/>
          <p:nvPr/>
        </p:nvSpPr>
        <p:spPr>
          <a:xfrm>
            <a:off x="4511255" y="5738762"/>
            <a:ext cx="0" cy="0"/>
          </a:xfrm>
          <a:prstGeom prst="rect">
            <a:avLst/>
          </a:prstGeom>
          <a:noFill/>
          <a:ln>
            <a:noFill/>
          </a:ln>
        </p:spPr>
        <p:txBody>
          <a:bodyPr anchorCtr="0" anchor="t" bIns="0" lIns="0" spcFirstLastPara="1" rIns="0" wrap="square" tIns="0">
            <a:noAutofit/>
          </a:bodyPr>
          <a:lstStyle/>
          <a:p>
            <a:pPr indent="-165037" lvl="0" marL="222187" marR="0" rtl="0" algn="l">
              <a:spcBef>
                <a:spcPts val="0"/>
              </a:spcBef>
              <a:spcAft>
                <a:spcPts val="0"/>
              </a:spcAft>
              <a:buClr>
                <a:schemeClr val="dk1"/>
              </a:buClr>
              <a:buSzPts val="900"/>
              <a:buFont typeface="Calibri"/>
              <a:buNone/>
            </a:pPr>
            <a:r>
              <a:t/>
            </a:r>
            <a:endParaRPr sz="9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2" name="Shape 542"/>
        <p:cNvGrpSpPr/>
        <p:nvPr/>
      </p:nvGrpSpPr>
      <p:grpSpPr>
        <a:xfrm>
          <a:off x="0" y="0"/>
          <a:ext cx="0" cy="0"/>
          <a:chOff x="0" y="0"/>
          <a:chExt cx="0" cy="0"/>
        </a:xfrm>
      </p:grpSpPr>
      <p:sp>
        <p:nvSpPr>
          <p:cNvPr id="543" name="Google Shape;543;p44"/>
          <p:cNvSpPr txBox="1"/>
          <p:nvPr>
            <p:ph type="title"/>
          </p:nvPr>
        </p:nvSpPr>
        <p:spPr>
          <a:xfrm>
            <a:off x="868680" y="1554217"/>
            <a:ext cx="6060141" cy="371824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Internal Developer Platform (IDP)</a:t>
            </a:r>
            <a:endParaRPr/>
          </a:p>
        </p:txBody>
      </p:sp>
      <p:pic>
        <p:nvPicPr>
          <p:cNvPr descr="Blueprint with solid fill" id="544" name="Google Shape;544;p44"/>
          <p:cNvPicPr preferRelativeResize="0"/>
          <p:nvPr/>
        </p:nvPicPr>
        <p:blipFill rotWithShape="1">
          <a:blip r:embed="rId3">
            <a:alphaModFix/>
          </a:blip>
          <a:srcRect b="0" l="0" r="0" t="0"/>
          <a:stretch/>
        </p:blipFill>
        <p:spPr>
          <a:xfrm>
            <a:off x="7225259" y="1847649"/>
            <a:ext cx="3424811" cy="34248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45"/>
          <p:cNvSpPr/>
          <p:nvPr/>
        </p:nvSpPr>
        <p:spPr>
          <a:xfrm>
            <a:off x="5480305" y="0"/>
            <a:ext cx="6711695" cy="6858000"/>
          </a:xfrm>
          <a:prstGeom prst="rect">
            <a:avLst/>
          </a:prstGeom>
          <a:gradFill>
            <a:gsLst>
              <a:gs pos="0">
                <a:srgbClr val="3BBCF9"/>
              </a:gs>
              <a:gs pos="99000">
                <a:srgbClr val="2D96E6"/>
              </a:gs>
              <a:gs pos="100000">
                <a:srgbClr val="2D96E6"/>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45"/>
          <p:cNvSpPr txBox="1"/>
          <p:nvPr>
            <p:ph type="title"/>
          </p:nvPr>
        </p:nvSpPr>
        <p:spPr>
          <a:xfrm>
            <a:off x="478780" y="1257060"/>
            <a:ext cx="4085665" cy="63177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What is an IDP?</a:t>
            </a:r>
            <a:endParaRPr/>
          </a:p>
        </p:txBody>
      </p:sp>
      <p:cxnSp>
        <p:nvCxnSpPr>
          <p:cNvPr id="552" name="Google Shape;552;p45"/>
          <p:cNvCxnSpPr/>
          <p:nvPr/>
        </p:nvCxnSpPr>
        <p:spPr>
          <a:xfrm>
            <a:off x="865140"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553" name="Google Shape;553;p45"/>
          <p:cNvSpPr txBox="1"/>
          <p:nvPr>
            <p:ph idx="1" type="body"/>
          </p:nvPr>
        </p:nvSpPr>
        <p:spPr>
          <a:xfrm>
            <a:off x="848961" y="2118087"/>
            <a:ext cx="4085664" cy="391641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lang="en-US" sz="2400"/>
              <a:t>An Internal Developer Platform (IDP) is a </a:t>
            </a:r>
            <a:r>
              <a:rPr b="1" lang="en-US" sz="2400"/>
              <a:t>central collection of tools, services and automated workflows </a:t>
            </a:r>
            <a:r>
              <a:rPr lang="en-US" sz="2400"/>
              <a:t>that enable development teams to be able to rapidly deploy and deliver software. These platforms </a:t>
            </a:r>
            <a:r>
              <a:rPr b="1" lang="en-US" sz="2400"/>
              <a:t>provide a service layer</a:t>
            </a:r>
            <a:r>
              <a:rPr lang="en-US" sz="2400"/>
              <a:t> that abstracts away the complexities of infrastructure management and application configuration.</a:t>
            </a:r>
            <a:endParaRPr/>
          </a:p>
        </p:txBody>
      </p:sp>
      <p:pic>
        <p:nvPicPr>
          <p:cNvPr descr="A computer network with icons&#10;&#10;Description automatically generated with medium confidence" id="554" name="Google Shape;554;p45"/>
          <p:cNvPicPr preferRelativeResize="0"/>
          <p:nvPr/>
        </p:nvPicPr>
        <p:blipFill rotWithShape="1">
          <a:blip r:embed="rId3">
            <a:alphaModFix/>
          </a:blip>
          <a:srcRect b="-1" l="12865" r="10996" t="-1"/>
          <a:stretch/>
        </p:blipFill>
        <p:spPr>
          <a:xfrm>
            <a:off x="5480305" y="211455"/>
            <a:ext cx="6711695" cy="6435090"/>
          </a:xfrm>
          <a:prstGeom prst="rect">
            <a:avLst/>
          </a:prstGeom>
          <a:noFill/>
          <a:ln>
            <a:noFill/>
          </a:ln>
        </p:spPr>
      </p:pic>
      <p:sp>
        <p:nvSpPr>
          <p:cNvPr id="555" name="Google Shape;555;p45"/>
          <p:cNvSpPr/>
          <p:nvPr/>
        </p:nvSpPr>
        <p:spPr>
          <a:xfrm>
            <a:off x="390358" y="823495"/>
            <a:ext cx="1211721" cy="9596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45"/>
          <p:cNvSpPr txBox="1"/>
          <p:nvPr/>
        </p:nvSpPr>
        <p:spPr>
          <a:xfrm>
            <a:off x="5480305" y="6581001"/>
            <a:ext cx="24445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Source: </a:t>
            </a:r>
            <a:r>
              <a:rPr lang="en-US" sz="1200" u="sng">
                <a:solidFill>
                  <a:schemeClr val="hlink"/>
                </a:solidFill>
                <a:latin typeface="Calibri"/>
                <a:ea typeface="Calibri"/>
                <a:cs typeface="Calibri"/>
                <a:sym typeface="Calibri"/>
                <a:hlinkClick r:id="rId4"/>
              </a:rPr>
              <a:t>https://www.configure8.io/</a:t>
            </a:r>
            <a:r>
              <a:rPr lang="en-US" sz="1200">
                <a:solidFill>
                  <a:schemeClr val="dk1"/>
                </a:solidFill>
                <a:latin typeface="Calibri"/>
                <a:ea typeface="Calibri"/>
                <a:cs typeface="Calibri"/>
                <a:sym typeface="Calibri"/>
              </a:rPr>
              <a:t> </a:t>
            </a:r>
            <a:endParaRPr/>
          </a:p>
        </p:txBody>
      </p:sp>
      <p:pic>
        <p:nvPicPr>
          <p:cNvPr descr="Transparent Transparent Background Red Circle PNG Images for Your Designs" id="557" name="Google Shape;557;p45"/>
          <p:cNvPicPr preferRelativeResize="0"/>
          <p:nvPr/>
        </p:nvPicPr>
        <p:blipFill rotWithShape="1">
          <a:blip r:embed="rId5">
            <a:alphaModFix/>
          </a:blip>
          <a:srcRect b="0" l="0" r="0" t="0"/>
          <a:stretch/>
        </p:blipFill>
        <p:spPr>
          <a:xfrm>
            <a:off x="7171110" y="1915477"/>
            <a:ext cx="3283481" cy="35215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2" name="Shape 562"/>
        <p:cNvGrpSpPr/>
        <p:nvPr/>
      </p:nvGrpSpPr>
      <p:grpSpPr>
        <a:xfrm>
          <a:off x="0" y="0"/>
          <a:ext cx="0" cy="0"/>
          <a:chOff x="0" y="0"/>
          <a:chExt cx="0" cy="0"/>
        </a:xfrm>
      </p:grpSpPr>
      <p:sp>
        <p:nvSpPr>
          <p:cNvPr id="563" name="Google Shape;563;p46"/>
          <p:cNvSpPr txBox="1"/>
          <p:nvPr>
            <p:ph type="title"/>
          </p:nvPr>
        </p:nvSpPr>
        <p:spPr>
          <a:xfrm>
            <a:off x="853440" y="1371757"/>
            <a:ext cx="6060141" cy="411448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Internal Developer </a:t>
            </a:r>
            <a:br>
              <a:rPr lang="en-US" sz="7200">
                <a:solidFill>
                  <a:schemeClr val="lt1"/>
                </a:solidFill>
              </a:rPr>
            </a:br>
            <a:r>
              <a:rPr lang="en-US" sz="7200">
                <a:solidFill>
                  <a:schemeClr val="lt1"/>
                </a:solidFill>
              </a:rPr>
              <a:t>Portal</a:t>
            </a:r>
            <a:endParaRPr/>
          </a:p>
        </p:txBody>
      </p:sp>
      <p:pic>
        <p:nvPicPr>
          <p:cNvPr descr="Monitor with solid fill" id="564" name="Google Shape;564;p46"/>
          <p:cNvPicPr preferRelativeResize="0"/>
          <p:nvPr/>
        </p:nvPicPr>
        <p:blipFill rotWithShape="1">
          <a:blip r:embed="rId3">
            <a:alphaModFix/>
          </a:blip>
          <a:srcRect b="0" l="0" r="0" t="0"/>
          <a:stretch/>
        </p:blipFill>
        <p:spPr>
          <a:xfrm>
            <a:off x="7227757" y="1519003"/>
            <a:ext cx="3819993" cy="38199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7"/>
          <p:cNvSpPr/>
          <p:nvPr/>
        </p:nvSpPr>
        <p:spPr>
          <a:xfrm>
            <a:off x="5480305" y="0"/>
            <a:ext cx="6711695" cy="6858000"/>
          </a:xfrm>
          <a:prstGeom prst="rect">
            <a:avLst/>
          </a:prstGeom>
          <a:gradFill>
            <a:gsLst>
              <a:gs pos="0">
                <a:srgbClr val="3BBCF9"/>
              </a:gs>
              <a:gs pos="99000">
                <a:srgbClr val="2D96E6"/>
              </a:gs>
              <a:gs pos="100000">
                <a:srgbClr val="2D96E6"/>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47"/>
          <p:cNvSpPr txBox="1"/>
          <p:nvPr>
            <p:ph type="title"/>
          </p:nvPr>
        </p:nvSpPr>
        <p:spPr>
          <a:xfrm>
            <a:off x="478780" y="1257060"/>
            <a:ext cx="4085665" cy="63177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3200"/>
              <a:t>What is an Internal Developer Portal?</a:t>
            </a:r>
            <a:endParaRPr/>
          </a:p>
        </p:txBody>
      </p:sp>
      <p:sp>
        <p:nvSpPr>
          <p:cNvPr id="572" name="Google Shape;572;p47"/>
          <p:cNvSpPr txBox="1"/>
          <p:nvPr>
            <p:ph idx="1" type="body"/>
          </p:nvPr>
        </p:nvSpPr>
        <p:spPr>
          <a:xfrm>
            <a:off x="848961" y="2548327"/>
            <a:ext cx="4085664" cy="373255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An Internal Developer Portal is the </a:t>
            </a:r>
            <a:r>
              <a:rPr b="1" lang="en-US" sz="2400"/>
              <a:t>singular interface </a:t>
            </a:r>
            <a:r>
              <a:rPr lang="en-US" sz="2400"/>
              <a:t>to your developer platform - serves as the "face" of the Internal Developer Platform.</a:t>
            </a:r>
            <a:endParaRPr/>
          </a:p>
          <a:p>
            <a:pPr indent="0" lvl="0" marL="0" rtl="0" algn="l">
              <a:lnSpc>
                <a:spcPct val="90000"/>
              </a:lnSpc>
              <a:spcBef>
                <a:spcPts val="1000"/>
              </a:spcBef>
              <a:spcAft>
                <a:spcPts val="0"/>
              </a:spcAft>
              <a:buClr>
                <a:schemeClr val="dk1"/>
              </a:buClr>
              <a:buSzPts val="2400"/>
              <a:buNone/>
            </a:pPr>
            <a:r>
              <a:rPr lang="en-US" sz="2400"/>
              <a:t>It allows developers to perform self-service operations and actions, and offers visibility into the infrastructure.</a:t>
            </a:r>
            <a:endParaRPr/>
          </a:p>
        </p:txBody>
      </p:sp>
      <p:pic>
        <p:nvPicPr>
          <p:cNvPr descr="A computer network with icons&#10;&#10;Description automatically generated with medium confidence" id="573" name="Google Shape;573;p47"/>
          <p:cNvPicPr preferRelativeResize="0"/>
          <p:nvPr/>
        </p:nvPicPr>
        <p:blipFill rotWithShape="1">
          <a:blip r:embed="rId3">
            <a:alphaModFix/>
          </a:blip>
          <a:srcRect b="-1" l="12865" r="10996" t="-1"/>
          <a:stretch/>
        </p:blipFill>
        <p:spPr>
          <a:xfrm>
            <a:off x="5480305" y="211455"/>
            <a:ext cx="6711695" cy="6435090"/>
          </a:xfrm>
          <a:prstGeom prst="rect">
            <a:avLst/>
          </a:prstGeom>
          <a:noFill/>
          <a:ln>
            <a:noFill/>
          </a:ln>
        </p:spPr>
      </p:pic>
      <p:sp>
        <p:nvSpPr>
          <p:cNvPr id="574" name="Google Shape;574;p47"/>
          <p:cNvSpPr/>
          <p:nvPr/>
        </p:nvSpPr>
        <p:spPr>
          <a:xfrm>
            <a:off x="390358" y="823495"/>
            <a:ext cx="1211721" cy="9596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47"/>
          <p:cNvSpPr txBox="1"/>
          <p:nvPr/>
        </p:nvSpPr>
        <p:spPr>
          <a:xfrm>
            <a:off x="5480305" y="6581001"/>
            <a:ext cx="24445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Source: </a:t>
            </a:r>
            <a:r>
              <a:rPr lang="en-US" sz="1200" u="sng">
                <a:solidFill>
                  <a:schemeClr val="hlink"/>
                </a:solidFill>
                <a:latin typeface="Calibri"/>
                <a:ea typeface="Calibri"/>
                <a:cs typeface="Calibri"/>
                <a:sym typeface="Calibri"/>
                <a:hlinkClick r:id="rId4"/>
              </a:rPr>
              <a:t>https://www.configure8.io/</a:t>
            </a:r>
            <a:r>
              <a:rPr lang="en-US" sz="1200">
                <a:solidFill>
                  <a:schemeClr val="dk1"/>
                </a:solidFill>
                <a:latin typeface="Calibri"/>
                <a:ea typeface="Calibri"/>
                <a:cs typeface="Calibri"/>
                <a:sym typeface="Calibri"/>
              </a:rPr>
              <a:t> </a:t>
            </a:r>
            <a:endParaRPr/>
          </a:p>
        </p:txBody>
      </p:sp>
      <p:pic>
        <p:nvPicPr>
          <p:cNvPr descr="Transparent Transparent Background Red Circle PNG Images for Your Designs" id="576" name="Google Shape;576;p47"/>
          <p:cNvPicPr preferRelativeResize="0"/>
          <p:nvPr/>
        </p:nvPicPr>
        <p:blipFill rotWithShape="1">
          <a:blip r:embed="rId5">
            <a:alphaModFix/>
          </a:blip>
          <a:srcRect b="0" l="0" r="0" t="0"/>
          <a:stretch/>
        </p:blipFill>
        <p:spPr>
          <a:xfrm>
            <a:off x="5645197" y="3324069"/>
            <a:ext cx="2659113" cy="28518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48"/>
          <p:cNvSpPr/>
          <p:nvPr/>
        </p:nvSpPr>
        <p:spPr>
          <a:xfrm>
            <a:off x="1114425" y="0"/>
            <a:ext cx="996315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48"/>
          <p:cNvSpPr/>
          <p:nvPr/>
        </p:nvSpPr>
        <p:spPr>
          <a:xfrm>
            <a:off x="1121664" y="0"/>
            <a:ext cx="9948672"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5" name="Google Shape;585;p48"/>
          <p:cNvSpPr txBox="1"/>
          <p:nvPr>
            <p:ph type="title"/>
          </p:nvPr>
        </p:nvSpPr>
        <p:spPr>
          <a:xfrm>
            <a:off x="1524003" y="1999615"/>
            <a:ext cx="9144000" cy="2764028"/>
          </a:xfrm>
          <a:prstGeom prst="rect">
            <a:avLst/>
          </a:prstGeom>
          <a:blipFill rotWithShape="1">
            <a:blip r:embed="rId3">
              <a:alphaModFix/>
            </a:blip>
            <a:stretch>
              <a:fillRect b="-7797" l="0" r="-2496" t="-2293"/>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Calibri"/>
              <a:buNone/>
            </a:pPr>
            <a:r>
              <a:rPr lang="en-US"/>
              <a:t> </a:t>
            </a:r>
            <a:endParaRPr/>
          </a:p>
        </p:txBody>
      </p:sp>
      <p:sp>
        <p:nvSpPr>
          <p:cNvPr id="586" name="Google Shape;586;p48"/>
          <p:cNvSpPr/>
          <p:nvPr/>
        </p:nvSpPr>
        <p:spPr>
          <a:xfrm>
            <a:off x="3718560" y="5524786"/>
            <a:ext cx="4754880" cy="27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7" name="Google Shape;587;p48"/>
          <p:cNvSpPr txBox="1"/>
          <p:nvPr/>
        </p:nvSpPr>
        <p:spPr>
          <a:xfrm>
            <a:off x="2496425" y="6578592"/>
            <a:ext cx="7199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https://platformweekly.com/issues/developer-portals-developer-platforms</a:t>
            </a:r>
            <a:r>
              <a:rPr lang="en-US" sz="1800">
                <a:solidFill>
                  <a:srgbClr val="BFBFBF"/>
                </a:solidFill>
                <a:latin typeface="Calibri"/>
                <a:ea typeface="Calibri"/>
                <a:cs typeface="Calibri"/>
                <a:sym typeface="Calibri"/>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1" name="Shape 591"/>
        <p:cNvGrpSpPr/>
        <p:nvPr/>
      </p:nvGrpSpPr>
      <p:grpSpPr>
        <a:xfrm>
          <a:off x="0" y="0"/>
          <a:ext cx="0" cy="0"/>
          <a:chOff x="0" y="0"/>
          <a:chExt cx="0" cy="0"/>
        </a:xfrm>
      </p:grpSpPr>
      <p:sp>
        <p:nvSpPr>
          <p:cNvPr id="592" name="Google Shape;592;p49"/>
          <p:cNvSpPr txBox="1"/>
          <p:nvPr>
            <p:ph type="title"/>
          </p:nvPr>
        </p:nvSpPr>
        <p:spPr>
          <a:xfrm>
            <a:off x="795171" y="1920398"/>
            <a:ext cx="6060141" cy="30172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Benefits for Devs</a:t>
            </a:r>
            <a:endParaRPr/>
          </a:p>
        </p:txBody>
      </p:sp>
      <p:pic>
        <p:nvPicPr>
          <p:cNvPr descr="Programmer male with solid fill" id="593" name="Google Shape;593;p49"/>
          <p:cNvPicPr preferRelativeResize="0"/>
          <p:nvPr/>
        </p:nvPicPr>
        <p:blipFill rotWithShape="1">
          <a:blip r:embed="rId3">
            <a:alphaModFix/>
          </a:blip>
          <a:srcRect b="0" l="0" r="0" t="0"/>
          <a:stretch/>
        </p:blipFill>
        <p:spPr>
          <a:xfrm>
            <a:off x="7897906" y="2505635"/>
            <a:ext cx="2079812" cy="2079812"/>
          </a:xfrm>
          <a:prstGeom prst="rect">
            <a:avLst/>
          </a:prstGeom>
          <a:noFill/>
          <a:ln>
            <a:noFill/>
          </a:ln>
        </p:spPr>
      </p:pic>
      <p:pic>
        <p:nvPicPr>
          <p:cNvPr descr="Heart with solid fill" id="594" name="Google Shape;594;p49"/>
          <p:cNvPicPr preferRelativeResize="0"/>
          <p:nvPr/>
        </p:nvPicPr>
        <p:blipFill rotWithShape="1">
          <a:blip r:embed="rId4">
            <a:alphaModFix/>
          </a:blip>
          <a:srcRect b="0" l="0" r="0" t="0"/>
          <a:stretch/>
        </p:blipFill>
        <p:spPr>
          <a:xfrm>
            <a:off x="7604312" y="2505635"/>
            <a:ext cx="587188" cy="587188"/>
          </a:xfrm>
          <a:prstGeom prst="rect">
            <a:avLst/>
          </a:prstGeom>
          <a:noFill/>
          <a:ln>
            <a:noFill/>
          </a:ln>
        </p:spPr>
      </p:pic>
      <p:pic>
        <p:nvPicPr>
          <p:cNvPr descr="Heart with solid fill" id="595" name="Google Shape;595;p49"/>
          <p:cNvPicPr preferRelativeResize="0"/>
          <p:nvPr/>
        </p:nvPicPr>
        <p:blipFill rotWithShape="1">
          <a:blip r:embed="rId4">
            <a:alphaModFix/>
          </a:blip>
          <a:srcRect b="0" l="0" r="0" t="0"/>
          <a:stretch/>
        </p:blipFill>
        <p:spPr>
          <a:xfrm>
            <a:off x="8310283" y="2011548"/>
            <a:ext cx="587188" cy="587188"/>
          </a:xfrm>
          <a:prstGeom prst="rect">
            <a:avLst/>
          </a:prstGeom>
          <a:noFill/>
          <a:ln>
            <a:noFill/>
          </a:ln>
        </p:spPr>
      </p:pic>
      <p:pic>
        <p:nvPicPr>
          <p:cNvPr descr="Heart with solid fill" id="596" name="Google Shape;596;p49"/>
          <p:cNvPicPr preferRelativeResize="0"/>
          <p:nvPr/>
        </p:nvPicPr>
        <p:blipFill rotWithShape="1">
          <a:blip r:embed="rId4">
            <a:alphaModFix/>
          </a:blip>
          <a:srcRect b="0" l="0" r="0" t="0"/>
          <a:stretch/>
        </p:blipFill>
        <p:spPr>
          <a:xfrm>
            <a:off x="9144000" y="2037414"/>
            <a:ext cx="587188" cy="587188"/>
          </a:xfrm>
          <a:prstGeom prst="rect">
            <a:avLst/>
          </a:prstGeom>
          <a:noFill/>
          <a:ln>
            <a:noFill/>
          </a:ln>
        </p:spPr>
      </p:pic>
      <p:pic>
        <p:nvPicPr>
          <p:cNvPr descr="Heart with solid fill" id="597" name="Google Shape;597;p49"/>
          <p:cNvPicPr preferRelativeResize="0"/>
          <p:nvPr/>
        </p:nvPicPr>
        <p:blipFill rotWithShape="1">
          <a:blip r:embed="rId4">
            <a:alphaModFix/>
          </a:blip>
          <a:srcRect b="0" l="0" r="0" t="0"/>
          <a:stretch/>
        </p:blipFill>
        <p:spPr>
          <a:xfrm>
            <a:off x="9560859" y="2624602"/>
            <a:ext cx="587188" cy="5871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0"/>
          <p:cNvSpPr txBox="1"/>
          <p:nvPr>
            <p:ph type="title"/>
          </p:nvPr>
        </p:nvSpPr>
        <p:spPr>
          <a:xfrm>
            <a:off x="280416" y="268636"/>
            <a:ext cx="8150890" cy="550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Organizational impact</a:t>
            </a:r>
            <a:endParaRPr/>
          </a:p>
        </p:txBody>
      </p:sp>
      <p:sp>
        <p:nvSpPr>
          <p:cNvPr id="604" name="Google Shape;604;p50"/>
          <p:cNvSpPr/>
          <p:nvPr/>
        </p:nvSpPr>
        <p:spPr>
          <a:xfrm>
            <a:off x="5241374" y="4793846"/>
            <a:ext cx="1613902" cy="38226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Guest OS</a:t>
            </a:r>
            <a:endParaRPr/>
          </a:p>
        </p:txBody>
      </p:sp>
      <p:sp>
        <p:nvSpPr>
          <p:cNvPr id="605" name="Google Shape;605;p50"/>
          <p:cNvSpPr/>
          <p:nvPr/>
        </p:nvSpPr>
        <p:spPr>
          <a:xfrm>
            <a:off x="5241374" y="4342454"/>
            <a:ext cx="1629542" cy="352565"/>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Java</a:t>
            </a:r>
            <a:endParaRPr/>
          </a:p>
        </p:txBody>
      </p:sp>
      <p:sp>
        <p:nvSpPr>
          <p:cNvPr id="606" name="Google Shape;606;p50"/>
          <p:cNvSpPr/>
          <p:nvPr/>
        </p:nvSpPr>
        <p:spPr>
          <a:xfrm>
            <a:off x="5257013" y="3892930"/>
            <a:ext cx="1613903" cy="354911"/>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Runtime</a:t>
            </a:r>
            <a:endParaRPr/>
          </a:p>
        </p:txBody>
      </p:sp>
      <p:sp>
        <p:nvSpPr>
          <p:cNvPr id="607" name="Google Shape;607;p50"/>
          <p:cNvSpPr/>
          <p:nvPr/>
        </p:nvSpPr>
        <p:spPr>
          <a:xfrm>
            <a:off x="5241374" y="2510953"/>
            <a:ext cx="1613903" cy="345344"/>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App Build</a:t>
            </a:r>
            <a:endParaRPr/>
          </a:p>
        </p:txBody>
      </p:sp>
      <p:sp>
        <p:nvSpPr>
          <p:cNvPr id="608" name="Google Shape;608;p50"/>
          <p:cNvSpPr/>
          <p:nvPr/>
        </p:nvSpPr>
        <p:spPr>
          <a:xfrm>
            <a:off x="5259923" y="2946307"/>
            <a:ext cx="1613903" cy="38226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App Deploy</a:t>
            </a:r>
            <a:endParaRPr/>
          </a:p>
        </p:txBody>
      </p:sp>
      <p:sp>
        <p:nvSpPr>
          <p:cNvPr id="609" name="Google Shape;609;p50"/>
          <p:cNvSpPr/>
          <p:nvPr/>
        </p:nvSpPr>
        <p:spPr>
          <a:xfrm>
            <a:off x="1498434" y="2573963"/>
            <a:ext cx="1613903" cy="38226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Applications</a:t>
            </a:r>
            <a:endParaRPr/>
          </a:p>
        </p:txBody>
      </p:sp>
      <p:sp>
        <p:nvSpPr>
          <p:cNvPr id="610" name="Google Shape;610;p50"/>
          <p:cNvSpPr/>
          <p:nvPr/>
        </p:nvSpPr>
        <p:spPr>
          <a:xfrm>
            <a:off x="9013412" y="5370100"/>
            <a:ext cx="1680154" cy="341871"/>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Hardware</a:t>
            </a:r>
            <a:endParaRPr/>
          </a:p>
        </p:txBody>
      </p:sp>
      <p:sp>
        <p:nvSpPr>
          <p:cNvPr id="611" name="Google Shape;611;p50"/>
          <p:cNvSpPr/>
          <p:nvPr/>
        </p:nvSpPr>
        <p:spPr>
          <a:xfrm>
            <a:off x="9038718" y="4917846"/>
            <a:ext cx="1654848" cy="341871"/>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OS</a:t>
            </a:r>
            <a:endParaRPr/>
          </a:p>
        </p:txBody>
      </p:sp>
      <p:sp>
        <p:nvSpPr>
          <p:cNvPr id="612" name="Google Shape;612;p50"/>
          <p:cNvSpPr/>
          <p:nvPr/>
        </p:nvSpPr>
        <p:spPr>
          <a:xfrm>
            <a:off x="9038718" y="4467663"/>
            <a:ext cx="1654848" cy="352565"/>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Host Virtualization</a:t>
            </a:r>
            <a:endParaRPr/>
          </a:p>
        </p:txBody>
      </p:sp>
      <p:sp>
        <p:nvSpPr>
          <p:cNvPr id="613" name="Google Shape;613;p50"/>
          <p:cNvSpPr/>
          <p:nvPr/>
        </p:nvSpPr>
        <p:spPr>
          <a:xfrm>
            <a:off x="9026065" y="3631644"/>
            <a:ext cx="1654848" cy="323374"/>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Guest Virtualization</a:t>
            </a:r>
            <a:endParaRPr/>
          </a:p>
        </p:txBody>
      </p:sp>
      <p:sp>
        <p:nvSpPr>
          <p:cNvPr id="614" name="Google Shape;614;p50"/>
          <p:cNvSpPr/>
          <p:nvPr/>
        </p:nvSpPr>
        <p:spPr>
          <a:xfrm>
            <a:off x="9038718" y="4046671"/>
            <a:ext cx="1654848" cy="323374"/>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Clustering/HA</a:t>
            </a:r>
            <a:endParaRPr/>
          </a:p>
        </p:txBody>
      </p:sp>
      <p:sp>
        <p:nvSpPr>
          <p:cNvPr id="615" name="Google Shape;615;p50"/>
          <p:cNvSpPr/>
          <p:nvPr/>
        </p:nvSpPr>
        <p:spPr>
          <a:xfrm>
            <a:off x="9038718" y="2504428"/>
            <a:ext cx="1629542" cy="351869"/>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Entitlement/Billing</a:t>
            </a:r>
            <a:endParaRPr/>
          </a:p>
        </p:txBody>
      </p:sp>
      <p:pic>
        <p:nvPicPr>
          <p:cNvPr descr="Slightly Smiling Face Emoji" id="616" name="Google Shape;616;p50"/>
          <p:cNvPicPr preferRelativeResize="0"/>
          <p:nvPr/>
        </p:nvPicPr>
        <p:blipFill rotWithShape="1">
          <a:blip r:embed="rId3">
            <a:alphaModFix/>
          </a:blip>
          <a:srcRect b="0" l="0" r="0" t="0"/>
          <a:stretch/>
        </p:blipFill>
        <p:spPr>
          <a:xfrm>
            <a:off x="1911477" y="1123762"/>
            <a:ext cx="787818" cy="787818"/>
          </a:xfrm>
          <a:prstGeom prst="rect">
            <a:avLst/>
          </a:prstGeom>
          <a:noFill/>
          <a:ln>
            <a:noFill/>
          </a:ln>
        </p:spPr>
      </p:pic>
      <p:sp>
        <p:nvSpPr>
          <p:cNvPr id="617" name="Google Shape;617;p50"/>
          <p:cNvSpPr txBox="1"/>
          <p:nvPr/>
        </p:nvSpPr>
        <p:spPr>
          <a:xfrm>
            <a:off x="1770834" y="2099721"/>
            <a:ext cx="928461" cy="34534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Dev</a:t>
            </a:r>
            <a:endParaRPr/>
          </a:p>
        </p:txBody>
      </p:sp>
      <p:pic>
        <p:nvPicPr>
          <p:cNvPr descr="Slightly Smiling Face Emoji" id="618" name="Google Shape;618;p50"/>
          <p:cNvPicPr preferRelativeResize="0"/>
          <p:nvPr/>
        </p:nvPicPr>
        <p:blipFill rotWithShape="1">
          <a:blip r:embed="rId3">
            <a:alphaModFix/>
          </a:blip>
          <a:srcRect b="0" l="0" r="0" t="0"/>
          <a:stretch/>
        </p:blipFill>
        <p:spPr>
          <a:xfrm>
            <a:off x="5702091" y="1038719"/>
            <a:ext cx="787818" cy="787818"/>
          </a:xfrm>
          <a:prstGeom prst="rect">
            <a:avLst/>
          </a:prstGeom>
          <a:noFill/>
          <a:ln>
            <a:noFill/>
          </a:ln>
        </p:spPr>
      </p:pic>
      <p:sp>
        <p:nvSpPr>
          <p:cNvPr id="619" name="Google Shape;619;p50"/>
          <p:cNvSpPr txBox="1"/>
          <p:nvPr/>
        </p:nvSpPr>
        <p:spPr>
          <a:xfrm>
            <a:off x="4796813" y="2075600"/>
            <a:ext cx="2595622" cy="34534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Platform Engineering</a:t>
            </a:r>
            <a:endParaRPr/>
          </a:p>
        </p:txBody>
      </p:sp>
      <p:pic>
        <p:nvPicPr>
          <p:cNvPr descr="Slightly Smiling Face Emoji" id="620" name="Google Shape;620;p50"/>
          <p:cNvPicPr preferRelativeResize="0"/>
          <p:nvPr/>
        </p:nvPicPr>
        <p:blipFill rotWithShape="1">
          <a:blip r:embed="rId3">
            <a:alphaModFix/>
          </a:blip>
          <a:srcRect b="0" l="0" r="0" t="0"/>
          <a:stretch/>
        </p:blipFill>
        <p:spPr>
          <a:xfrm>
            <a:off x="9384612" y="1035988"/>
            <a:ext cx="787818" cy="787818"/>
          </a:xfrm>
          <a:prstGeom prst="rect">
            <a:avLst/>
          </a:prstGeom>
          <a:noFill/>
          <a:ln>
            <a:noFill/>
          </a:ln>
        </p:spPr>
      </p:pic>
      <p:sp>
        <p:nvSpPr>
          <p:cNvPr id="621" name="Google Shape;621;p50"/>
          <p:cNvSpPr txBox="1"/>
          <p:nvPr/>
        </p:nvSpPr>
        <p:spPr>
          <a:xfrm>
            <a:off x="9518205" y="2074234"/>
            <a:ext cx="520632" cy="348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Ops</a:t>
            </a:r>
            <a:endParaRPr/>
          </a:p>
        </p:txBody>
      </p:sp>
      <p:sp>
        <p:nvSpPr>
          <p:cNvPr id="622" name="Google Shape;622;p50"/>
          <p:cNvSpPr/>
          <p:nvPr/>
        </p:nvSpPr>
        <p:spPr>
          <a:xfrm>
            <a:off x="5241374" y="3411071"/>
            <a:ext cx="1613903" cy="38226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400">
                <a:solidFill>
                  <a:srgbClr val="FFFFFF"/>
                </a:solidFill>
                <a:latin typeface="Calibri"/>
                <a:ea typeface="Calibri"/>
                <a:cs typeface="Calibri"/>
                <a:sym typeface="Calibri"/>
              </a:rPr>
              <a:t>Entitlement/Billing</a:t>
            </a:r>
            <a:endParaRPr/>
          </a:p>
        </p:txBody>
      </p:sp>
      <p:sp>
        <p:nvSpPr>
          <p:cNvPr id="623" name="Google Shape;623;p50"/>
          <p:cNvSpPr txBox="1"/>
          <p:nvPr/>
        </p:nvSpPr>
        <p:spPr>
          <a:xfrm>
            <a:off x="5292348" y="5748109"/>
            <a:ext cx="1562928" cy="7514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Calibri"/>
                <a:ea typeface="Calibri"/>
                <a:cs typeface="Calibri"/>
                <a:sym typeface="Calibri"/>
              </a:rPr>
              <a:t>Internal Developer</a:t>
            </a:r>
            <a:br>
              <a:rPr lang="en-US" sz="1600">
                <a:solidFill>
                  <a:srgbClr val="000000"/>
                </a:solidFill>
                <a:latin typeface="Calibri"/>
                <a:ea typeface="Calibri"/>
                <a:cs typeface="Calibri"/>
                <a:sym typeface="Calibri"/>
              </a:rPr>
            </a:br>
            <a:r>
              <a:rPr lang="en-US" sz="1600">
                <a:solidFill>
                  <a:srgbClr val="000000"/>
                </a:solidFill>
                <a:latin typeface="Calibri"/>
                <a:ea typeface="Calibri"/>
                <a:cs typeface="Calibri"/>
                <a:sym typeface="Calibri"/>
              </a:rPr>
              <a:t>Platform</a:t>
            </a:r>
            <a:endParaRPr/>
          </a:p>
          <a:p>
            <a:pPr indent="0" lvl="0" marL="0" marR="0" rtl="0" algn="ctr">
              <a:spcBef>
                <a:spcPts val="100"/>
              </a:spcBef>
              <a:spcAft>
                <a:spcPts val="0"/>
              </a:spcAft>
              <a:buNone/>
            </a:pPr>
            <a:r>
              <a:rPr lang="en-US" sz="1600">
                <a:solidFill>
                  <a:srgbClr val="000000"/>
                </a:solidFill>
                <a:latin typeface="Calibri"/>
                <a:ea typeface="Calibri"/>
                <a:cs typeface="Calibri"/>
                <a:sym typeface="Calibri"/>
              </a:rPr>
              <a:t>IDP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1"/>
          <p:cNvSpPr txBox="1"/>
          <p:nvPr>
            <p:ph type="title"/>
          </p:nvPr>
        </p:nvSpPr>
        <p:spPr>
          <a:xfrm>
            <a:off x="343524" y="824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Quantitative Dev Benefits</a:t>
            </a:r>
            <a:endParaRPr/>
          </a:p>
        </p:txBody>
      </p:sp>
      <p:pic>
        <p:nvPicPr>
          <p:cNvPr descr="A table with black text&#10;&#10;Description automatically generated" id="630" name="Google Shape;630;p51"/>
          <p:cNvPicPr preferRelativeResize="0"/>
          <p:nvPr/>
        </p:nvPicPr>
        <p:blipFill rotWithShape="1">
          <a:blip r:embed="rId3">
            <a:alphaModFix/>
          </a:blip>
          <a:srcRect b="0" l="0" r="0" t="0"/>
          <a:stretch/>
        </p:blipFill>
        <p:spPr>
          <a:xfrm>
            <a:off x="1105988" y="1408009"/>
            <a:ext cx="7802881" cy="5289201"/>
          </a:xfrm>
          <a:prstGeom prst="rect">
            <a:avLst/>
          </a:prstGeom>
          <a:noFill/>
          <a:ln>
            <a:noFill/>
          </a:ln>
        </p:spPr>
      </p:pic>
      <p:sp>
        <p:nvSpPr>
          <p:cNvPr id="631" name="Google Shape;631;p51"/>
          <p:cNvSpPr txBox="1"/>
          <p:nvPr/>
        </p:nvSpPr>
        <p:spPr>
          <a:xfrm>
            <a:off x="9117876" y="3059667"/>
            <a:ext cx="266482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https://humanitec.com/blog/impact-of-internal-developer-platforms</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52"/>
          <p:cNvPicPr preferRelativeResize="0"/>
          <p:nvPr/>
        </p:nvPicPr>
        <p:blipFill rotWithShape="1">
          <a:blip r:embed="rId3">
            <a:alphaModFix/>
          </a:blip>
          <a:srcRect b="5385" l="0" r="0" t="4952"/>
          <a:stretch/>
        </p:blipFill>
        <p:spPr>
          <a:xfrm>
            <a:off x="1363663" y="287382"/>
            <a:ext cx="9464675" cy="6149034"/>
          </a:xfrm>
          <a:prstGeom prst="rect">
            <a:avLst/>
          </a:prstGeom>
          <a:noFill/>
          <a:ln>
            <a:noFill/>
          </a:ln>
        </p:spPr>
      </p:pic>
      <p:sp>
        <p:nvSpPr>
          <p:cNvPr id="638" name="Google Shape;638;p52"/>
          <p:cNvSpPr txBox="1"/>
          <p:nvPr/>
        </p:nvSpPr>
        <p:spPr>
          <a:xfrm>
            <a:off x="1238227" y="6488668"/>
            <a:ext cx="97155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Source: https://www.lyrid.io/post/platform-engineering-paving-golden-paths-to-developer-efficiency</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41" name="Shape 141"/>
        <p:cNvGrpSpPr/>
        <p:nvPr/>
      </p:nvGrpSpPr>
      <p:grpSpPr>
        <a:xfrm>
          <a:off x="0" y="0"/>
          <a:ext cx="0" cy="0"/>
          <a:chOff x="0" y="0"/>
          <a:chExt cx="0" cy="0"/>
        </a:xfrm>
      </p:grpSpPr>
      <p:sp>
        <p:nvSpPr>
          <p:cNvPr id="142" name="Google Shape;142;p17"/>
          <p:cNvSpPr txBox="1"/>
          <p:nvPr>
            <p:ph type="title"/>
          </p:nvPr>
        </p:nvSpPr>
        <p:spPr>
          <a:xfrm>
            <a:off x="1281953" y="2179356"/>
            <a:ext cx="5593200" cy="2148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Introductory Presentation</a:t>
            </a:r>
            <a:endParaRPr/>
          </a:p>
        </p:txBody>
      </p:sp>
      <p:pic>
        <p:nvPicPr>
          <p:cNvPr id="143" name="Google Shape;143;p17"/>
          <p:cNvPicPr preferRelativeResize="0"/>
          <p:nvPr/>
        </p:nvPicPr>
        <p:blipFill>
          <a:blip r:embed="rId3">
            <a:alphaModFix/>
          </a:blip>
          <a:stretch>
            <a:fillRect/>
          </a:stretch>
        </p:blipFill>
        <p:spPr>
          <a:xfrm>
            <a:off x="7075075" y="959675"/>
            <a:ext cx="4587951" cy="4587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3" name="Shape 643"/>
        <p:cNvGrpSpPr/>
        <p:nvPr/>
      </p:nvGrpSpPr>
      <p:grpSpPr>
        <a:xfrm>
          <a:off x="0" y="0"/>
          <a:ext cx="0" cy="0"/>
          <a:chOff x="0" y="0"/>
          <a:chExt cx="0" cy="0"/>
        </a:xfrm>
      </p:grpSpPr>
      <p:sp>
        <p:nvSpPr>
          <p:cNvPr id="644" name="Google Shape;644;p53"/>
          <p:cNvSpPr txBox="1"/>
          <p:nvPr>
            <p:ph type="title"/>
          </p:nvPr>
        </p:nvSpPr>
        <p:spPr>
          <a:xfrm>
            <a:off x="868680" y="2766218"/>
            <a:ext cx="606014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Tools to Help</a:t>
            </a:r>
            <a:endParaRPr/>
          </a:p>
        </p:txBody>
      </p:sp>
      <p:pic>
        <p:nvPicPr>
          <p:cNvPr descr="Tools with solid fill" id="645" name="Google Shape;645;p53"/>
          <p:cNvPicPr preferRelativeResize="0"/>
          <p:nvPr/>
        </p:nvPicPr>
        <p:blipFill rotWithShape="1">
          <a:blip r:embed="rId3">
            <a:alphaModFix/>
          </a:blip>
          <a:srcRect b="0" l="0" r="0" t="0"/>
          <a:stretch/>
        </p:blipFill>
        <p:spPr>
          <a:xfrm>
            <a:off x="7992036" y="2384612"/>
            <a:ext cx="2389094" cy="23890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4"/>
          <p:cNvSpPr txBox="1"/>
          <p:nvPr>
            <p:ph type="title"/>
          </p:nvPr>
        </p:nvSpPr>
        <p:spPr>
          <a:xfrm>
            <a:off x="350520" y="4040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Reference architectures</a:t>
            </a:r>
            <a:endParaRPr sz="6000"/>
          </a:p>
        </p:txBody>
      </p:sp>
      <p:pic>
        <p:nvPicPr>
          <p:cNvPr id="652" name="Google Shape;652;p54"/>
          <p:cNvPicPr preferRelativeResize="0"/>
          <p:nvPr/>
        </p:nvPicPr>
        <p:blipFill rotWithShape="1">
          <a:blip r:embed="rId3">
            <a:alphaModFix/>
          </a:blip>
          <a:srcRect b="0" l="0" r="0" t="0"/>
          <a:stretch/>
        </p:blipFill>
        <p:spPr>
          <a:xfrm>
            <a:off x="7855603" y="743914"/>
            <a:ext cx="4105038" cy="2675987"/>
          </a:xfrm>
          <a:prstGeom prst="rect">
            <a:avLst/>
          </a:prstGeom>
          <a:noFill/>
          <a:ln>
            <a:noFill/>
          </a:ln>
        </p:spPr>
      </p:pic>
      <p:pic>
        <p:nvPicPr>
          <p:cNvPr id="653" name="Google Shape;653;p54"/>
          <p:cNvPicPr preferRelativeResize="0"/>
          <p:nvPr/>
        </p:nvPicPr>
        <p:blipFill rotWithShape="1">
          <a:blip r:embed="rId4">
            <a:alphaModFix/>
          </a:blip>
          <a:srcRect b="0" l="0" r="0" t="0"/>
          <a:stretch/>
        </p:blipFill>
        <p:spPr>
          <a:xfrm>
            <a:off x="5612994" y="3975073"/>
            <a:ext cx="6374560" cy="2675987"/>
          </a:xfrm>
          <a:prstGeom prst="rect">
            <a:avLst/>
          </a:prstGeom>
          <a:noFill/>
          <a:ln>
            <a:noFill/>
          </a:ln>
        </p:spPr>
      </p:pic>
      <p:sp>
        <p:nvSpPr>
          <p:cNvPr id="654" name="Google Shape;654;p54"/>
          <p:cNvSpPr txBox="1"/>
          <p:nvPr/>
        </p:nvSpPr>
        <p:spPr>
          <a:xfrm>
            <a:off x="6096000" y="6651060"/>
            <a:ext cx="407637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McKinsey’s Internal Developer Platform reference architecture</a:t>
            </a:r>
            <a:endParaRPr sz="1200">
              <a:solidFill>
                <a:schemeClr val="dk1"/>
              </a:solidFill>
              <a:latin typeface="Calibri"/>
              <a:ea typeface="Calibri"/>
              <a:cs typeface="Calibri"/>
              <a:sym typeface="Calibri"/>
            </a:endParaRPr>
          </a:p>
        </p:txBody>
      </p:sp>
      <p:sp>
        <p:nvSpPr>
          <p:cNvPr id="655" name="Google Shape;655;p54"/>
          <p:cNvSpPr txBox="1"/>
          <p:nvPr/>
        </p:nvSpPr>
        <p:spPr>
          <a:xfrm>
            <a:off x="7855603" y="3438100"/>
            <a:ext cx="319337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5"/>
              </a:rPr>
              <a:t>https://humanitec.com/reference-architectures</a:t>
            </a:r>
            <a:r>
              <a:rPr lang="en-US" sz="1200">
                <a:solidFill>
                  <a:schemeClr val="dk1"/>
                </a:solidFill>
                <a:latin typeface="Calibri"/>
                <a:ea typeface="Calibri"/>
                <a:cs typeface="Calibri"/>
                <a:sym typeface="Calibri"/>
              </a:rPr>
              <a:t> </a:t>
            </a:r>
            <a:endParaRPr/>
          </a:p>
        </p:txBody>
      </p:sp>
      <p:sp>
        <p:nvSpPr>
          <p:cNvPr id="656" name="Google Shape;656;p54"/>
          <p:cNvSpPr txBox="1"/>
          <p:nvPr/>
        </p:nvSpPr>
        <p:spPr>
          <a:xfrm>
            <a:off x="785158" y="2081908"/>
            <a:ext cx="4708276"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Architecture is divided into subgroups</a:t>
            </a:r>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Developer control plane</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Integration and delivery</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Monitoring and logging</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Security plane</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Resource plane</a:t>
            </a:r>
            <a:endParaRPr sz="2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5"/>
          <p:cNvSpPr txBox="1"/>
          <p:nvPr>
            <p:ph type="title"/>
          </p:nvPr>
        </p:nvSpPr>
        <p:spPr>
          <a:xfrm>
            <a:off x="289560" y="2228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IDP Tooling Landscape</a:t>
            </a:r>
            <a:endParaRPr/>
          </a:p>
        </p:txBody>
      </p:sp>
      <p:pic>
        <p:nvPicPr>
          <p:cNvPr id="663" name="Google Shape;663;p55"/>
          <p:cNvPicPr preferRelativeResize="0"/>
          <p:nvPr/>
        </p:nvPicPr>
        <p:blipFill rotWithShape="1">
          <a:blip r:embed="rId3">
            <a:alphaModFix/>
          </a:blip>
          <a:srcRect b="0" l="0" r="0" t="0"/>
          <a:stretch/>
        </p:blipFill>
        <p:spPr>
          <a:xfrm>
            <a:off x="0" y="1548448"/>
            <a:ext cx="12192000" cy="4627563"/>
          </a:xfrm>
          <a:prstGeom prst="rect">
            <a:avLst/>
          </a:prstGeom>
          <a:noFill/>
          <a:ln>
            <a:noFill/>
          </a:ln>
        </p:spPr>
      </p:pic>
      <p:sp>
        <p:nvSpPr>
          <p:cNvPr id="664" name="Google Shape;664;p55"/>
          <p:cNvSpPr txBox="1"/>
          <p:nvPr/>
        </p:nvSpPr>
        <p:spPr>
          <a:xfrm>
            <a:off x="0" y="6550223"/>
            <a:ext cx="44306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Source: </a:t>
            </a:r>
            <a:r>
              <a:rPr lang="en-US" sz="1400" u="sng">
                <a:solidFill>
                  <a:schemeClr val="hlink"/>
                </a:solidFill>
                <a:latin typeface="Calibri"/>
                <a:ea typeface="Calibri"/>
                <a:cs typeface="Calibri"/>
                <a:sym typeface="Calibri"/>
                <a:hlinkClick r:id="rId4"/>
              </a:rPr>
              <a:t>https://platformengineering.org/platform-tooling</a:t>
            </a:r>
            <a:r>
              <a:rPr lang="en-US" sz="1400">
                <a:solidFill>
                  <a:schemeClr val="dk1"/>
                </a:solidFill>
                <a:latin typeface="Calibri"/>
                <a:ea typeface="Calibri"/>
                <a:cs typeface="Calibri"/>
                <a:sym typeface="Calibri"/>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Backstage</a:t>
            </a:r>
            <a:endParaRPr/>
          </a:p>
        </p:txBody>
      </p:sp>
      <p:sp>
        <p:nvSpPr>
          <p:cNvPr id="671" name="Google Shape;671;p56"/>
          <p:cNvSpPr txBox="1"/>
          <p:nvPr>
            <p:ph idx="1" type="body"/>
          </p:nvPr>
        </p:nvSpPr>
        <p:spPr>
          <a:xfrm>
            <a:off x="838200" y="2039957"/>
            <a:ext cx="5876109" cy="41310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CNCF incubating project</a:t>
            </a:r>
            <a:endParaRPr/>
          </a:p>
          <a:p>
            <a:pPr indent="-228600" lvl="0" marL="228600" rtl="0" algn="l">
              <a:lnSpc>
                <a:spcPct val="90000"/>
              </a:lnSpc>
              <a:spcBef>
                <a:spcPts val="1000"/>
              </a:spcBef>
              <a:spcAft>
                <a:spcPts val="0"/>
              </a:spcAft>
              <a:buClr>
                <a:schemeClr val="dk1"/>
              </a:buClr>
              <a:buSzPts val="3200"/>
              <a:buChar char="•"/>
            </a:pPr>
            <a:r>
              <a:rPr lang="en-US" sz="3200"/>
              <a:t>Donated by Spotify</a:t>
            </a:r>
            <a:endParaRPr/>
          </a:p>
          <a:p>
            <a:pPr indent="-228600" lvl="0" marL="228600" rtl="0" algn="l">
              <a:lnSpc>
                <a:spcPct val="90000"/>
              </a:lnSpc>
              <a:spcBef>
                <a:spcPts val="1000"/>
              </a:spcBef>
              <a:spcAft>
                <a:spcPts val="0"/>
              </a:spcAft>
              <a:buClr>
                <a:schemeClr val="dk1"/>
              </a:buClr>
              <a:buSzPts val="3200"/>
              <a:buChar char="•"/>
            </a:pPr>
            <a:r>
              <a:rPr lang="en-US" sz="3200"/>
              <a:t>An open platform for building developer portals</a:t>
            </a:r>
            <a:endParaRPr sz="3200"/>
          </a:p>
          <a:p>
            <a:pPr indent="-228600" lvl="0" marL="228600" rtl="0" algn="l">
              <a:lnSpc>
                <a:spcPct val="90000"/>
              </a:lnSpc>
              <a:spcBef>
                <a:spcPts val="1000"/>
              </a:spcBef>
              <a:spcAft>
                <a:spcPts val="0"/>
              </a:spcAft>
              <a:buClr>
                <a:schemeClr val="dk1"/>
              </a:buClr>
              <a:buSzPts val="3200"/>
              <a:buChar char="•"/>
            </a:pPr>
            <a:r>
              <a:rPr lang="en-US" sz="3200"/>
              <a:t>Powered by a centralized software catalog</a:t>
            </a:r>
            <a:endParaRPr sz="3200"/>
          </a:p>
          <a:p>
            <a:pPr indent="-228600" lvl="0" marL="228600" rtl="0" algn="l">
              <a:lnSpc>
                <a:spcPct val="90000"/>
              </a:lnSpc>
              <a:spcBef>
                <a:spcPts val="1000"/>
              </a:spcBef>
              <a:spcAft>
                <a:spcPts val="0"/>
              </a:spcAft>
              <a:buClr>
                <a:schemeClr val="dk1"/>
              </a:buClr>
              <a:buSzPts val="3200"/>
              <a:buChar char="•"/>
            </a:pPr>
            <a:r>
              <a:rPr lang="en-US" sz="3200"/>
              <a:t>Can customize with plugins</a:t>
            </a:r>
            <a:endParaRPr/>
          </a:p>
        </p:txBody>
      </p:sp>
      <p:pic>
        <p:nvPicPr>
          <p:cNvPr descr="Logos | Backstage Software Catalog and Developer Platform" id="672" name="Google Shape;672;p56"/>
          <p:cNvPicPr preferRelativeResize="0"/>
          <p:nvPr/>
        </p:nvPicPr>
        <p:blipFill rotWithShape="1">
          <a:blip r:embed="rId3">
            <a:alphaModFix/>
          </a:blip>
          <a:srcRect b="0" l="0" r="0" t="0"/>
          <a:stretch/>
        </p:blipFill>
        <p:spPr>
          <a:xfrm>
            <a:off x="8457519" y="365125"/>
            <a:ext cx="3297919" cy="722926"/>
          </a:xfrm>
          <a:prstGeom prst="rect">
            <a:avLst/>
          </a:prstGeom>
          <a:noFill/>
          <a:ln>
            <a:noFill/>
          </a:ln>
        </p:spPr>
      </p:pic>
      <p:sp>
        <p:nvSpPr>
          <p:cNvPr id="673" name="Google Shape;673;p56"/>
          <p:cNvSpPr txBox="1"/>
          <p:nvPr/>
        </p:nvSpPr>
        <p:spPr>
          <a:xfrm>
            <a:off x="9001816" y="1388825"/>
            <a:ext cx="2209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https://backstage.io/</a:t>
            </a:r>
            <a:r>
              <a:rPr lang="en-US" sz="1800">
                <a:solidFill>
                  <a:schemeClr val="accent1"/>
                </a:solidFill>
                <a:latin typeface="Calibri"/>
                <a:ea typeface="Calibri"/>
                <a:cs typeface="Calibri"/>
                <a:sym typeface="Calibri"/>
              </a:rPr>
              <a:t> </a:t>
            </a:r>
            <a:endParaRPr/>
          </a:p>
        </p:txBody>
      </p:sp>
      <p:pic>
        <p:nvPicPr>
          <p:cNvPr descr="software-catalog" id="674" name="Google Shape;674;p56"/>
          <p:cNvPicPr preferRelativeResize="0"/>
          <p:nvPr/>
        </p:nvPicPr>
        <p:blipFill rotWithShape="1">
          <a:blip r:embed="rId5">
            <a:alphaModFix/>
          </a:blip>
          <a:srcRect b="0" l="0" r="0" t="0"/>
          <a:stretch/>
        </p:blipFill>
        <p:spPr>
          <a:xfrm>
            <a:off x="7207294" y="2669026"/>
            <a:ext cx="4738959" cy="28729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Red Hat Developer Hub</a:t>
            </a:r>
            <a:endParaRPr/>
          </a:p>
        </p:txBody>
      </p:sp>
      <p:sp>
        <p:nvSpPr>
          <p:cNvPr id="681" name="Google Shape;681;p57"/>
          <p:cNvSpPr txBox="1"/>
          <p:nvPr>
            <p:ph idx="1" type="body"/>
          </p:nvPr>
        </p:nvSpPr>
        <p:spPr>
          <a:xfrm>
            <a:off x="838200" y="1825625"/>
            <a:ext cx="7339149" cy="496417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700"/>
              <a:buChar char="•"/>
            </a:pPr>
            <a:r>
              <a:rPr lang="en-US"/>
              <a:t>Enterprise-grade, open developer platform for building developer portals</a:t>
            </a:r>
            <a:endParaRPr/>
          </a:p>
          <a:p>
            <a:pPr indent="-222250" lvl="0" marL="228600" rtl="0" algn="l">
              <a:lnSpc>
                <a:spcPct val="90000"/>
              </a:lnSpc>
              <a:spcBef>
                <a:spcPts val="1000"/>
              </a:spcBef>
              <a:spcAft>
                <a:spcPts val="0"/>
              </a:spcAft>
              <a:buClr>
                <a:schemeClr val="dk1"/>
              </a:buClr>
              <a:buSzPts val="2700"/>
              <a:buChar char="•"/>
            </a:pPr>
            <a:r>
              <a:rPr lang="en-US"/>
              <a:t>Contains a supported and opinionated framework</a:t>
            </a:r>
            <a:endParaRPr/>
          </a:p>
          <a:p>
            <a:pPr indent="-222250" lvl="0" marL="228600" rtl="0" algn="l">
              <a:lnSpc>
                <a:spcPct val="90000"/>
              </a:lnSpc>
              <a:spcBef>
                <a:spcPts val="1000"/>
              </a:spcBef>
              <a:spcAft>
                <a:spcPts val="0"/>
              </a:spcAft>
              <a:buClr>
                <a:schemeClr val="dk1"/>
              </a:buClr>
              <a:buSzPts val="2700"/>
              <a:buChar char="•"/>
            </a:pPr>
            <a:r>
              <a:rPr lang="en-US" strike="sngStrike"/>
              <a:t>Built on the Janus open-source project (which extends Backstage)</a:t>
            </a:r>
            <a:endParaRPr strike="sngStrike"/>
          </a:p>
          <a:p>
            <a:pPr indent="-222250" lvl="0" marL="228600" rtl="0" algn="l">
              <a:lnSpc>
                <a:spcPct val="90000"/>
              </a:lnSpc>
              <a:spcBef>
                <a:spcPts val="1000"/>
              </a:spcBef>
              <a:spcAft>
                <a:spcPts val="0"/>
              </a:spcAft>
              <a:buClr>
                <a:schemeClr val="dk1"/>
              </a:buClr>
              <a:buSzPts val="2700"/>
              <a:buChar char="•"/>
            </a:pPr>
            <a:r>
              <a:rPr lang="en-US"/>
              <a:t>Extends functionality through a set of predefined supported dynamic plug-ins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None/>
            </a:pPr>
            <a:r>
              <a:t/>
            </a:r>
            <a:endParaRPr i="1"/>
          </a:p>
        </p:txBody>
      </p:sp>
      <p:pic>
        <p:nvPicPr>
          <p:cNvPr descr="A computer screen shot of a red hat developer hub&#10;&#10;Description automatically generated" id="682" name="Google Shape;682;p57"/>
          <p:cNvPicPr preferRelativeResize="0"/>
          <p:nvPr/>
        </p:nvPicPr>
        <p:blipFill rotWithShape="1">
          <a:blip r:embed="rId3">
            <a:alphaModFix/>
          </a:blip>
          <a:srcRect b="0" l="0" r="0" t="0"/>
          <a:stretch/>
        </p:blipFill>
        <p:spPr>
          <a:xfrm>
            <a:off x="8819968" y="365125"/>
            <a:ext cx="3136900" cy="1993058"/>
          </a:xfrm>
          <a:prstGeom prst="rect">
            <a:avLst/>
          </a:prstGeom>
          <a:noFill/>
          <a:ln>
            <a:noFill/>
          </a:ln>
        </p:spPr>
      </p:pic>
      <p:sp>
        <p:nvSpPr>
          <p:cNvPr id="683" name="Google Shape;683;p57"/>
          <p:cNvSpPr txBox="1"/>
          <p:nvPr/>
        </p:nvSpPr>
        <p:spPr>
          <a:xfrm>
            <a:off x="8555288" y="2601683"/>
            <a:ext cx="3666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https://developers.redhat.com/rhdh</a:t>
            </a:r>
            <a:r>
              <a:rPr lang="en-US" sz="1800">
                <a:solidFill>
                  <a:schemeClr val="accent1"/>
                </a:solidFill>
                <a:latin typeface="Calibri"/>
                <a:ea typeface="Calibri"/>
                <a:cs typeface="Calibri"/>
                <a:sym typeface="Calibri"/>
              </a:rPr>
              <a:t> </a:t>
            </a:r>
            <a:endParaRPr/>
          </a:p>
        </p:txBody>
      </p:sp>
      <p:sp>
        <p:nvSpPr>
          <p:cNvPr id="684" name="Google Shape;684;p57"/>
          <p:cNvSpPr txBox="1"/>
          <p:nvPr/>
        </p:nvSpPr>
        <p:spPr>
          <a:xfrm>
            <a:off x="8819968" y="6143464"/>
            <a:ext cx="32256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5"/>
              </a:rPr>
              <a:t>https://www.youtube.com/watch?v=tvVOC0mFR_4&amp;t=182s</a:t>
            </a:r>
            <a:r>
              <a:rPr lang="en-US" sz="1800">
                <a:solidFill>
                  <a:schemeClr val="accent1"/>
                </a:solidFill>
                <a:latin typeface="Calibri"/>
                <a:ea typeface="Calibri"/>
                <a:cs typeface="Calibri"/>
                <a:sym typeface="Calibri"/>
              </a:rPr>
              <a:t> </a:t>
            </a:r>
            <a:endParaRPr/>
          </a:p>
        </p:txBody>
      </p:sp>
      <p:pic>
        <p:nvPicPr>
          <p:cNvPr descr="A screenshot of a computer&#10;&#10;Description automatically generated" id="685" name="Google Shape;685;p57"/>
          <p:cNvPicPr preferRelativeResize="0"/>
          <p:nvPr/>
        </p:nvPicPr>
        <p:blipFill rotWithShape="1">
          <a:blip r:embed="rId6">
            <a:alphaModFix/>
          </a:blip>
          <a:srcRect b="0" l="0" r="0" t="0"/>
          <a:stretch/>
        </p:blipFill>
        <p:spPr>
          <a:xfrm>
            <a:off x="8482148" y="4307710"/>
            <a:ext cx="3474720" cy="1724905"/>
          </a:xfrm>
          <a:prstGeom prst="rect">
            <a:avLst/>
          </a:prstGeom>
          <a:noFill/>
          <a:ln>
            <a:noFill/>
          </a:ln>
        </p:spPr>
      </p:pic>
      <p:sp>
        <p:nvSpPr>
          <p:cNvPr id="686" name="Google Shape;686;p57"/>
          <p:cNvSpPr txBox="1"/>
          <p:nvPr/>
        </p:nvSpPr>
        <p:spPr>
          <a:xfrm>
            <a:off x="117400" y="6426900"/>
            <a:ext cx="814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Examples: </a:t>
            </a:r>
            <a:r>
              <a:rPr lang="en-US" sz="1600" u="sng">
                <a:solidFill>
                  <a:schemeClr val="hlink"/>
                </a:solidFill>
                <a:latin typeface="Calibri"/>
                <a:ea typeface="Calibri"/>
                <a:cs typeface="Calibri"/>
                <a:sym typeface="Calibri"/>
                <a:hlinkClick r:id="rId7"/>
              </a:rPr>
              <a:t>https://github.com/maarten-vandeperre/developer-hub-documentation</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Other Options</a:t>
            </a:r>
            <a:endParaRPr/>
          </a:p>
        </p:txBody>
      </p:sp>
      <p:pic>
        <p:nvPicPr>
          <p:cNvPr id="693" name="Google Shape;693;p58"/>
          <p:cNvPicPr preferRelativeResize="0"/>
          <p:nvPr/>
        </p:nvPicPr>
        <p:blipFill rotWithShape="1">
          <a:blip r:embed="rId3">
            <a:alphaModFix/>
          </a:blip>
          <a:srcRect b="0" l="0" r="0" t="0"/>
          <a:stretch/>
        </p:blipFill>
        <p:spPr>
          <a:xfrm>
            <a:off x="9325016" y="1540083"/>
            <a:ext cx="2028784" cy="402851"/>
          </a:xfrm>
          <a:prstGeom prst="rect">
            <a:avLst/>
          </a:prstGeom>
          <a:noFill/>
          <a:ln>
            <a:noFill/>
          </a:ln>
        </p:spPr>
      </p:pic>
      <p:pic>
        <p:nvPicPr>
          <p:cNvPr descr="AutoCloud Joins the Wells Fargo Startup Accelerator | Newswire" id="694" name="Google Shape;694;p58"/>
          <p:cNvPicPr preferRelativeResize="0"/>
          <p:nvPr/>
        </p:nvPicPr>
        <p:blipFill rotWithShape="1">
          <a:blip r:embed="rId4">
            <a:alphaModFix/>
          </a:blip>
          <a:srcRect b="0" l="0" r="0" t="0"/>
          <a:stretch/>
        </p:blipFill>
        <p:spPr>
          <a:xfrm>
            <a:off x="8305053" y="2116438"/>
            <a:ext cx="2654300" cy="684593"/>
          </a:xfrm>
          <a:prstGeom prst="rect">
            <a:avLst/>
          </a:prstGeom>
          <a:noFill/>
          <a:ln>
            <a:noFill/>
          </a:ln>
        </p:spPr>
      </p:pic>
      <p:pic>
        <p:nvPicPr>
          <p:cNvPr descr="A screenshot of a computer&#10;&#10;Description automatically generated" id="695" name="Google Shape;695;p58"/>
          <p:cNvPicPr preferRelativeResize="0"/>
          <p:nvPr/>
        </p:nvPicPr>
        <p:blipFill rotWithShape="1">
          <a:blip r:embed="rId5">
            <a:alphaModFix/>
          </a:blip>
          <a:srcRect b="0" l="0" r="0" t="0"/>
          <a:stretch/>
        </p:blipFill>
        <p:spPr>
          <a:xfrm>
            <a:off x="1039906" y="1778567"/>
            <a:ext cx="6201093" cy="4456020"/>
          </a:xfrm>
          <a:prstGeom prst="rect">
            <a:avLst/>
          </a:prstGeom>
          <a:noFill/>
          <a:ln>
            <a:noFill/>
          </a:ln>
        </p:spPr>
      </p:pic>
      <p:sp>
        <p:nvSpPr>
          <p:cNvPr id="696" name="Google Shape;696;p58"/>
          <p:cNvSpPr txBox="1"/>
          <p:nvPr/>
        </p:nvSpPr>
        <p:spPr>
          <a:xfrm>
            <a:off x="188259" y="6550223"/>
            <a:ext cx="44482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6"/>
              </a:rPr>
              <a:t>https://internaldeveloperplatform.org/developer-portals/</a:t>
            </a:r>
            <a:r>
              <a:rPr lang="en-US" sz="1400">
                <a:solidFill>
                  <a:schemeClr val="dk1"/>
                </a:solidFill>
                <a:latin typeface="Calibri"/>
                <a:ea typeface="Calibri"/>
                <a:cs typeface="Calibri"/>
                <a:sym typeface="Calibri"/>
              </a:rPr>
              <a:t> </a:t>
            </a:r>
            <a:endParaRPr/>
          </a:p>
        </p:txBody>
      </p:sp>
      <p:pic>
        <p:nvPicPr>
          <p:cNvPr descr="A close up of a logo&#10;&#10;Description automatically generated" id="697" name="Google Shape;697;p58"/>
          <p:cNvPicPr preferRelativeResize="0"/>
          <p:nvPr/>
        </p:nvPicPr>
        <p:blipFill rotWithShape="1">
          <a:blip r:embed="rId7">
            <a:alphaModFix/>
          </a:blip>
          <a:srcRect b="0" l="0" r="0" t="0"/>
          <a:stretch/>
        </p:blipFill>
        <p:spPr>
          <a:xfrm>
            <a:off x="9271000" y="2764228"/>
            <a:ext cx="2082800" cy="749300"/>
          </a:xfrm>
          <a:prstGeom prst="rect">
            <a:avLst/>
          </a:prstGeom>
          <a:noFill/>
          <a:ln>
            <a:noFill/>
          </a:ln>
        </p:spPr>
      </p:pic>
      <p:pic>
        <p:nvPicPr>
          <p:cNvPr descr="Internal Developer Platform &amp; Portal | Port" id="698" name="Google Shape;698;p58"/>
          <p:cNvPicPr preferRelativeResize="0"/>
          <p:nvPr/>
        </p:nvPicPr>
        <p:blipFill rotWithShape="1">
          <a:blip r:embed="rId8">
            <a:alphaModFix/>
          </a:blip>
          <a:srcRect b="27735" l="0" r="0" t="23839"/>
          <a:stretch/>
        </p:blipFill>
        <p:spPr>
          <a:xfrm>
            <a:off x="7783051" y="3513528"/>
            <a:ext cx="2547968" cy="647790"/>
          </a:xfrm>
          <a:prstGeom prst="rect">
            <a:avLst/>
          </a:prstGeom>
          <a:noFill/>
          <a:ln>
            <a:noFill/>
          </a:ln>
        </p:spPr>
      </p:pic>
      <p:pic>
        <p:nvPicPr>
          <p:cNvPr descr="Release: New logo and 7 product improvements | Roadie" id="699" name="Google Shape;699;p58"/>
          <p:cNvPicPr preferRelativeResize="0"/>
          <p:nvPr/>
        </p:nvPicPr>
        <p:blipFill rotWithShape="1">
          <a:blip r:embed="rId9">
            <a:alphaModFix/>
          </a:blip>
          <a:srcRect b="0" l="0" r="0" t="0"/>
          <a:stretch/>
        </p:blipFill>
        <p:spPr>
          <a:xfrm>
            <a:off x="9632203" y="4224820"/>
            <a:ext cx="2238530" cy="555844"/>
          </a:xfrm>
          <a:prstGeom prst="rect">
            <a:avLst/>
          </a:prstGeom>
          <a:noFill/>
          <a:ln>
            <a:noFill/>
          </a:ln>
        </p:spPr>
      </p:pic>
      <p:pic>
        <p:nvPicPr>
          <p:cNvPr descr="Atlassian Compass: A Command Center for Better Software Development - News,  tips &amp; guidance for agile, development, Atlassian-Software (JIRA, Confluence,  Bitbucket, ...) and Google Cloud" id="700" name="Google Shape;700;p58"/>
          <p:cNvPicPr preferRelativeResize="0"/>
          <p:nvPr/>
        </p:nvPicPr>
        <p:blipFill rotWithShape="1">
          <a:blip r:embed="rId10">
            <a:alphaModFix/>
          </a:blip>
          <a:srcRect b="30893" l="0" r="0" t="30892"/>
          <a:stretch/>
        </p:blipFill>
        <p:spPr>
          <a:xfrm>
            <a:off x="7921919" y="4817589"/>
            <a:ext cx="2547968" cy="727039"/>
          </a:xfrm>
          <a:prstGeom prst="rect">
            <a:avLst/>
          </a:prstGeom>
          <a:noFill/>
          <a:ln>
            <a:noFill/>
          </a:ln>
        </p:spPr>
      </p:pic>
      <p:pic>
        <p:nvPicPr>
          <p:cNvPr descr="OpsLevel | The Developer Portal for High-Performing Teams" id="701" name="Google Shape;701;p58"/>
          <p:cNvPicPr preferRelativeResize="0"/>
          <p:nvPr/>
        </p:nvPicPr>
        <p:blipFill rotWithShape="1">
          <a:blip r:embed="rId11">
            <a:alphaModFix/>
          </a:blip>
          <a:srcRect b="0" l="0" r="0" t="0"/>
          <a:stretch/>
        </p:blipFill>
        <p:spPr>
          <a:xfrm>
            <a:off x="9013371" y="5651596"/>
            <a:ext cx="2857362" cy="646380"/>
          </a:xfrm>
          <a:prstGeom prst="rect">
            <a:avLst/>
          </a:prstGeom>
          <a:noFill/>
          <a:ln>
            <a:noFill/>
          </a:ln>
        </p:spPr>
      </p:pic>
      <p:pic>
        <p:nvPicPr>
          <p:cNvPr descr="Hello from Kratix | Kratix" id="702" name="Google Shape;702;p58"/>
          <p:cNvPicPr preferRelativeResize="0"/>
          <p:nvPr/>
        </p:nvPicPr>
        <p:blipFill rotWithShape="1">
          <a:blip r:embed="rId12">
            <a:alphaModFix/>
          </a:blip>
          <a:srcRect b="0" l="0" r="0" t="0"/>
          <a:stretch/>
        </p:blipFill>
        <p:spPr>
          <a:xfrm>
            <a:off x="8435225" y="248122"/>
            <a:ext cx="1789347" cy="1077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6" name="Shape 706"/>
        <p:cNvGrpSpPr/>
        <p:nvPr/>
      </p:nvGrpSpPr>
      <p:grpSpPr>
        <a:xfrm>
          <a:off x="0" y="0"/>
          <a:ext cx="0" cy="0"/>
          <a:chOff x="0" y="0"/>
          <a:chExt cx="0" cy="0"/>
        </a:xfrm>
      </p:grpSpPr>
      <p:sp>
        <p:nvSpPr>
          <p:cNvPr id="707" name="Google Shape;707;p59"/>
          <p:cNvSpPr txBox="1"/>
          <p:nvPr>
            <p:ph type="title"/>
          </p:nvPr>
        </p:nvSpPr>
        <p:spPr>
          <a:xfrm>
            <a:off x="844975" y="308000"/>
            <a:ext cx="10904700" cy="376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sz="7200">
                <a:solidFill>
                  <a:schemeClr val="lt1"/>
                </a:solidFill>
              </a:rPr>
              <a:t>Let IDPs guide you</a:t>
            </a:r>
            <a:r>
              <a:rPr lang="en-US" sz="7200">
                <a:solidFill>
                  <a:schemeClr val="lt1"/>
                </a:solidFill>
              </a:rPr>
              <a:t> </a:t>
            </a:r>
            <a:r>
              <a:rPr lang="en-US" sz="7200">
                <a:solidFill>
                  <a:schemeClr val="lt1"/>
                </a:solidFill>
              </a:rPr>
              <a:t>toward the future</a:t>
            </a:r>
            <a:br>
              <a:rPr lang="en-US" sz="7200">
                <a:solidFill>
                  <a:schemeClr val="lt1"/>
                </a:solidFill>
              </a:rPr>
            </a:br>
            <a:endParaRPr i="1" sz="3777">
              <a:solidFill>
                <a:schemeClr val="lt1"/>
              </a:solidFill>
            </a:endParaRPr>
          </a:p>
          <a:p>
            <a:pPr indent="0" lvl="0" marL="0" rtl="0" algn="l">
              <a:lnSpc>
                <a:spcPct val="90000"/>
              </a:lnSpc>
              <a:spcBef>
                <a:spcPts val="0"/>
              </a:spcBef>
              <a:spcAft>
                <a:spcPts val="0"/>
              </a:spcAft>
              <a:buClr>
                <a:schemeClr val="lt1"/>
              </a:buClr>
              <a:buSzPct val="144000"/>
              <a:buFont typeface="Calibri"/>
              <a:buNone/>
            </a:pPr>
            <a:r>
              <a:t/>
            </a:r>
            <a:endParaRPr sz="5000">
              <a:solidFill>
                <a:schemeClr val="lt1"/>
              </a:solidFill>
            </a:endParaRPr>
          </a:p>
          <a:p>
            <a:pPr indent="0" lvl="0" marL="0" rtl="0" algn="l">
              <a:lnSpc>
                <a:spcPct val="90000"/>
              </a:lnSpc>
              <a:spcBef>
                <a:spcPts val="0"/>
              </a:spcBef>
              <a:spcAft>
                <a:spcPts val="0"/>
              </a:spcAft>
              <a:buClr>
                <a:schemeClr val="lt1"/>
              </a:buClr>
              <a:buSzPct val="144000"/>
              <a:buFont typeface="Calibri"/>
              <a:buNone/>
            </a:pPr>
            <a:r>
              <a:t/>
            </a:r>
            <a:endParaRPr sz="5000">
              <a:solidFill>
                <a:schemeClr val="lt1"/>
              </a:solidFill>
            </a:endParaRPr>
          </a:p>
        </p:txBody>
      </p:sp>
      <p:pic>
        <p:nvPicPr>
          <p:cNvPr id="708" name="Google Shape;708;p59"/>
          <p:cNvPicPr preferRelativeResize="0"/>
          <p:nvPr/>
        </p:nvPicPr>
        <p:blipFill>
          <a:blip r:embed="rId3">
            <a:alphaModFix/>
          </a:blip>
          <a:stretch>
            <a:fillRect/>
          </a:stretch>
        </p:blipFill>
        <p:spPr>
          <a:xfrm>
            <a:off x="5039100" y="2212525"/>
            <a:ext cx="6870350" cy="42901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713" name="Shape 713"/>
        <p:cNvGrpSpPr/>
        <p:nvPr/>
      </p:nvGrpSpPr>
      <p:grpSpPr>
        <a:xfrm>
          <a:off x="0" y="0"/>
          <a:ext cx="0" cy="0"/>
          <a:chOff x="0" y="0"/>
          <a:chExt cx="0" cy="0"/>
        </a:xfrm>
      </p:grpSpPr>
      <p:sp>
        <p:nvSpPr>
          <p:cNvPr id="714" name="Google Shape;714;p60"/>
          <p:cNvSpPr txBox="1"/>
          <p:nvPr>
            <p:ph type="title"/>
          </p:nvPr>
        </p:nvSpPr>
        <p:spPr>
          <a:xfrm>
            <a:off x="1281953" y="2179356"/>
            <a:ext cx="5593200" cy="214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rPr>
              <a:t>HandsOn</a:t>
            </a:r>
            <a:endParaRPr/>
          </a:p>
        </p:txBody>
      </p:sp>
      <p:pic>
        <p:nvPicPr>
          <p:cNvPr id="715" name="Google Shape;715;p60"/>
          <p:cNvPicPr preferRelativeResize="0"/>
          <p:nvPr/>
        </p:nvPicPr>
        <p:blipFill>
          <a:blip r:embed="rId4">
            <a:alphaModFix/>
          </a:blip>
          <a:stretch>
            <a:fillRect/>
          </a:stretch>
        </p:blipFill>
        <p:spPr>
          <a:xfrm>
            <a:off x="6573453" y="1995838"/>
            <a:ext cx="5012047" cy="28663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Set up RHDH and Openshift  </a:t>
            </a:r>
            <a:endParaRPr/>
          </a:p>
        </p:txBody>
      </p:sp>
      <p:sp>
        <p:nvSpPr>
          <p:cNvPr id="722" name="Google Shape;722;p6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27" name="Shape 727"/>
        <p:cNvGrpSpPr/>
        <p:nvPr/>
      </p:nvGrpSpPr>
      <p:grpSpPr>
        <a:xfrm>
          <a:off x="0" y="0"/>
          <a:ext cx="0" cy="0"/>
          <a:chOff x="0" y="0"/>
          <a:chExt cx="0" cy="0"/>
        </a:xfrm>
      </p:grpSpPr>
      <p:sp>
        <p:nvSpPr>
          <p:cNvPr id="728" name="Google Shape;728;p62"/>
          <p:cNvSpPr txBox="1"/>
          <p:nvPr>
            <p:ph type="title"/>
          </p:nvPr>
        </p:nvSpPr>
        <p:spPr>
          <a:xfrm>
            <a:off x="2156928" y="2146131"/>
            <a:ext cx="5593200" cy="214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rPr>
              <a:t>BREAK</a:t>
            </a:r>
            <a:endParaRPr/>
          </a:p>
        </p:txBody>
      </p:sp>
      <p:pic>
        <p:nvPicPr>
          <p:cNvPr id="729" name="Google Shape;729;p62"/>
          <p:cNvPicPr preferRelativeResize="0"/>
          <p:nvPr/>
        </p:nvPicPr>
        <p:blipFill>
          <a:blip r:embed="rId3">
            <a:alphaModFix/>
          </a:blip>
          <a:stretch>
            <a:fillRect/>
          </a:stretch>
        </p:blipFill>
        <p:spPr>
          <a:xfrm>
            <a:off x="6595603" y="1170550"/>
            <a:ext cx="3409950" cy="33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18"/>
          <p:cNvSpPr txBox="1"/>
          <p:nvPr>
            <p:ph type="title"/>
          </p:nvPr>
        </p:nvSpPr>
        <p:spPr>
          <a:xfrm>
            <a:off x="1281953" y="2179356"/>
            <a:ext cx="5593200" cy="2148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Why Are</a:t>
            </a:r>
            <a:endParaRPr sz="8000">
              <a:solidFill>
                <a:schemeClr val="lt1"/>
              </a:solidFill>
            </a:endParaRPr>
          </a:p>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We Here?</a:t>
            </a:r>
            <a:endParaRPr/>
          </a:p>
        </p:txBody>
      </p:sp>
      <p:pic>
        <p:nvPicPr>
          <p:cNvPr descr="Confused person with solid fill" id="150" name="Google Shape;150;p18"/>
          <p:cNvPicPr preferRelativeResize="0"/>
          <p:nvPr/>
        </p:nvPicPr>
        <p:blipFill rotWithShape="1">
          <a:blip r:embed="rId3">
            <a:alphaModFix/>
          </a:blip>
          <a:srcRect b="0" l="0" r="0" t="0"/>
          <a:stretch/>
        </p:blipFill>
        <p:spPr>
          <a:xfrm>
            <a:off x="7476565" y="2590800"/>
            <a:ext cx="3433482" cy="3433482"/>
          </a:xfrm>
          <a:prstGeom prst="rect">
            <a:avLst/>
          </a:prstGeom>
          <a:noFill/>
          <a:ln>
            <a:noFill/>
          </a:ln>
        </p:spPr>
      </p:pic>
      <p:pic>
        <p:nvPicPr>
          <p:cNvPr descr="Question Mark with solid fill" id="151" name="Google Shape;151;p18"/>
          <p:cNvPicPr preferRelativeResize="0"/>
          <p:nvPr/>
        </p:nvPicPr>
        <p:blipFill rotWithShape="1">
          <a:blip r:embed="rId4">
            <a:alphaModFix/>
          </a:blip>
          <a:srcRect b="0" l="0" r="0" t="0"/>
          <a:stretch/>
        </p:blipFill>
        <p:spPr>
          <a:xfrm rot="832271">
            <a:off x="9543078" y="2286457"/>
            <a:ext cx="437883" cy="437883"/>
          </a:xfrm>
          <a:prstGeom prst="rect">
            <a:avLst/>
          </a:prstGeom>
          <a:noFill/>
          <a:ln>
            <a:noFill/>
          </a:ln>
        </p:spPr>
      </p:pic>
      <p:pic>
        <p:nvPicPr>
          <p:cNvPr descr="Question Mark with solid fill" id="152" name="Google Shape;152;p18"/>
          <p:cNvPicPr preferRelativeResize="0"/>
          <p:nvPr/>
        </p:nvPicPr>
        <p:blipFill rotWithShape="1">
          <a:blip r:embed="rId4">
            <a:alphaModFix/>
          </a:blip>
          <a:srcRect b="0" l="0" r="0" t="0"/>
          <a:stretch/>
        </p:blipFill>
        <p:spPr>
          <a:xfrm rot="832270">
            <a:off x="8319871" y="2232076"/>
            <a:ext cx="500712" cy="500712"/>
          </a:xfrm>
          <a:prstGeom prst="rect">
            <a:avLst/>
          </a:prstGeom>
          <a:noFill/>
          <a:ln>
            <a:noFill/>
          </a:ln>
        </p:spPr>
      </p:pic>
      <p:pic>
        <p:nvPicPr>
          <p:cNvPr descr="Question Mark with solid fill" id="153" name="Google Shape;153;p18"/>
          <p:cNvPicPr preferRelativeResize="0"/>
          <p:nvPr/>
        </p:nvPicPr>
        <p:blipFill rotWithShape="1">
          <a:blip r:embed="rId4">
            <a:alphaModFix/>
          </a:blip>
          <a:srcRect b="0" l="0" r="0" t="0"/>
          <a:stretch/>
        </p:blipFill>
        <p:spPr>
          <a:xfrm rot="832269">
            <a:off x="8938336" y="1816729"/>
            <a:ext cx="649334" cy="6493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734" name="Shape 734"/>
        <p:cNvGrpSpPr/>
        <p:nvPr/>
      </p:nvGrpSpPr>
      <p:grpSpPr>
        <a:xfrm>
          <a:off x="0" y="0"/>
          <a:ext cx="0" cy="0"/>
          <a:chOff x="0" y="0"/>
          <a:chExt cx="0" cy="0"/>
        </a:xfrm>
      </p:grpSpPr>
      <p:sp>
        <p:nvSpPr>
          <p:cNvPr id="735" name="Google Shape;735;p63"/>
          <p:cNvSpPr txBox="1"/>
          <p:nvPr>
            <p:ph type="title"/>
          </p:nvPr>
        </p:nvSpPr>
        <p:spPr>
          <a:xfrm>
            <a:off x="1102675" y="2301200"/>
            <a:ext cx="5972400" cy="2148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Red Hat</a:t>
            </a:r>
            <a:endParaRPr sz="8000">
              <a:solidFill>
                <a:schemeClr val="lt1"/>
              </a:solidFill>
            </a:endParaRPr>
          </a:p>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Developer Hub </a:t>
            </a:r>
            <a:endParaRPr sz="8000">
              <a:solidFill>
                <a:schemeClr val="lt1"/>
              </a:solidFill>
            </a:endParaRPr>
          </a:p>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Deep Dive</a:t>
            </a:r>
            <a:endParaRPr/>
          </a:p>
        </p:txBody>
      </p:sp>
      <p:pic>
        <p:nvPicPr>
          <p:cNvPr id="736" name="Google Shape;736;p63"/>
          <p:cNvPicPr preferRelativeResize="0"/>
          <p:nvPr/>
        </p:nvPicPr>
        <p:blipFill>
          <a:blip r:embed="rId3">
            <a:alphaModFix/>
          </a:blip>
          <a:stretch>
            <a:fillRect/>
          </a:stretch>
        </p:blipFill>
        <p:spPr>
          <a:xfrm>
            <a:off x="7075075" y="959675"/>
            <a:ext cx="4587951" cy="45879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Red Hat Developer Hub</a:t>
            </a:r>
            <a:endParaRPr/>
          </a:p>
        </p:txBody>
      </p:sp>
      <p:sp>
        <p:nvSpPr>
          <p:cNvPr id="743" name="Google Shape;743;p64"/>
          <p:cNvSpPr txBox="1"/>
          <p:nvPr>
            <p:ph idx="1" type="body"/>
          </p:nvPr>
        </p:nvSpPr>
        <p:spPr>
          <a:xfrm>
            <a:off x="838200" y="1825625"/>
            <a:ext cx="7339200" cy="496410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700"/>
              <a:buChar char="•"/>
            </a:pPr>
            <a:r>
              <a:rPr lang="en-US"/>
              <a:t>Enterprise-grade, open developer platform for building developer portals</a:t>
            </a:r>
            <a:endParaRPr/>
          </a:p>
          <a:p>
            <a:pPr indent="-222250" lvl="0" marL="228600" rtl="0" algn="l">
              <a:lnSpc>
                <a:spcPct val="90000"/>
              </a:lnSpc>
              <a:spcBef>
                <a:spcPts val="1000"/>
              </a:spcBef>
              <a:spcAft>
                <a:spcPts val="0"/>
              </a:spcAft>
              <a:buClr>
                <a:schemeClr val="dk1"/>
              </a:buClr>
              <a:buSzPts val="2700"/>
              <a:buChar char="•"/>
            </a:pPr>
            <a:r>
              <a:rPr lang="en-US"/>
              <a:t>Contains a supported and opinionated framework</a:t>
            </a:r>
            <a:endParaRPr/>
          </a:p>
          <a:p>
            <a:pPr indent="-222250" lvl="0" marL="228600" rtl="0" algn="l">
              <a:lnSpc>
                <a:spcPct val="90000"/>
              </a:lnSpc>
              <a:spcBef>
                <a:spcPts val="1000"/>
              </a:spcBef>
              <a:spcAft>
                <a:spcPts val="0"/>
              </a:spcAft>
              <a:buClr>
                <a:schemeClr val="dk1"/>
              </a:buClr>
              <a:buSzPts val="2700"/>
              <a:buChar char="•"/>
            </a:pPr>
            <a:r>
              <a:rPr lang="en-US" strike="sngStrike"/>
              <a:t>Built on the Janus open-source project (which extends Backstage)</a:t>
            </a:r>
            <a:endParaRPr strike="sngStrike"/>
          </a:p>
          <a:p>
            <a:pPr indent="-222250" lvl="0" marL="228600" rtl="0" algn="l">
              <a:lnSpc>
                <a:spcPct val="90000"/>
              </a:lnSpc>
              <a:spcBef>
                <a:spcPts val="1000"/>
              </a:spcBef>
              <a:spcAft>
                <a:spcPts val="0"/>
              </a:spcAft>
              <a:buClr>
                <a:schemeClr val="dk1"/>
              </a:buClr>
              <a:buSzPts val="2700"/>
              <a:buChar char="•"/>
            </a:pPr>
            <a:r>
              <a:rPr lang="en-US"/>
              <a:t>Extends functionality through a set of predefined supported dynamic plug-ins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None/>
            </a:pPr>
            <a:r>
              <a:t/>
            </a:r>
            <a:endParaRPr i="1"/>
          </a:p>
        </p:txBody>
      </p:sp>
      <p:pic>
        <p:nvPicPr>
          <p:cNvPr descr="A computer screen shot of a red hat developer hub&#10;&#10;Description automatically generated" id="744" name="Google Shape;744;p64"/>
          <p:cNvPicPr preferRelativeResize="0"/>
          <p:nvPr/>
        </p:nvPicPr>
        <p:blipFill rotWithShape="1">
          <a:blip r:embed="rId3">
            <a:alphaModFix/>
          </a:blip>
          <a:srcRect b="0" l="0" r="0" t="0"/>
          <a:stretch/>
        </p:blipFill>
        <p:spPr>
          <a:xfrm>
            <a:off x="8819968" y="365125"/>
            <a:ext cx="3136900" cy="1993058"/>
          </a:xfrm>
          <a:prstGeom prst="rect">
            <a:avLst/>
          </a:prstGeom>
          <a:noFill/>
          <a:ln>
            <a:noFill/>
          </a:ln>
        </p:spPr>
      </p:pic>
      <p:sp>
        <p:nvSpPr>
          <p:cNvPr id="745" name="Google Shape;745;p64"/>
          <p:cNvSpPr txBox="1"/>
          <p:nvPr/>
        </p:nvSpPr>
        <p:spPr>
          <a:xfrm>
            <a:off x="8555288" y="2601683"/>
            <a:ext cx="366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https://developers.redhat.com/rhdh</a:t>
            </a:r>
            <a:r>
              <a:rPr lang="en-US" sz="1800">
                <a:solidFill>
                  <a:schemeClr val="accent1"/>
                </a:solidFill>
                <a:latin typeface="Calibri"/>
                <a:ea typeface="Calibri"/>
                <a:cs typeface="Calibri"/>
                <a:sym typeface="Calibri"/>
              </a:rPr>
              <a:t> </a:t>
            </a:r>
            <a:endParaRPr/>
          </a:p>
        </p:txBody>
      </p:sp>
      <p:sp>
        <p:nvSpPr>
          <p:cNvPr id="746" name="Google Shape;746;p64"/>
          <p:cNvSpPr txBox="1"/>
          <p:nvPr/>
        </p:nvSpPr>
        <p:spPr>
          <a:xfrm>
            <a:off x="8819968" y="6143464"/>
            <a:ext cx="3225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5"/>
              </a:rPr>
              <a:t>https://www.youtube.com/watch?v=tvVOC0mFR_4&amp;t=182s</a:t>
            </a:r>
            <a:r>
              <a:rPr lang="en-US" sz="1800">
                <a:solidFill>
                  <a:schemeClr val="accent1"/>
                </a:solidFill>
                <a:latin typeface="Calibri"/>
                <a:ea typeface="Calibri"/>
                <a:cs typeface="Calibri"/>
                <a:sym typeface="Calibri"/>
              </a:rPr>
              <a:t> </a:t>
            </a:r>
            <a:endParaRPr/>
          </a:p>
        </p:txBody>
      </p:sp>
      <p:pic>
        <p:nvPicPr>
          <p:cNvPr descr="A screenshot of a computer&#10;&#10;Description automatically generated" id="747" name="Google Shape;747;p64"/>
          <p:cNvPicPr preferRelativeResize="0"/>
          <p:nvPr/>
        </p:nvPicPr>
        <p:blipFill rotWithShape="1">
          <a:blip r:embed="rId6">
            <a:alphaModFix/>
          </a:blip>
          <a:srcRect b="0" l="0" r="0" t="0"/>
          <a:stretch/>
        </p:blipFill>
        <p:spPr>
          <a:xfrm>
            <a:off x="8482148" y="4307710"/>
            <a:ext cx="3474721" cy="1724905"/>
          </a:xfrm>
          <a:prstGeom prst="rect">
            <a:avLst/>
          </a:prstGeom>
          <a:noFill/>
          <a:ln>
            <a:noFill/>
          </a:ln>
        </p:spPr>
      </p:pic>
      <p:sp>
        <p:nvSpPr>
          <p:cNvPr id="748" name="Google Shape;748;p64"/>
          <p:cNvSpPr txBox="1"/>
          <p:nvPr/>
        </p:nvSpPr>
        <p:spPr>
          <a:xfrm>
            <a:off x="117400" y="6426900"/>
            <a:ext cx="814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Examples: </a:t>
            </a:r>
            <a:r>
              <a:rPr lang="en-US" sz="1600" u="sng">
                <a:solidFill>
                  <a:schemeClr val="hlink"/>
                </a:solidFill>
                <a:latin typeface="Calibri"/>
                <a:ea typeface="Calibri"/>
                <a:cs typeface="Calibri"/>
                <a:sym typeface="Calibri"/>
                <a:hlinkClick r:id="rId7"/>
              </a:rPr>
              <a:t>https://github.com/maarten-vandeperre/developer-hub-documentation</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RHDH vs Backstage</a:t>
            </a:r>
            <a:endParaRPr/>
          </a:p>
        </p:txBody>
      </p:sp>
      <p:sp>
        <p:nvSpPr>
          <p:cNvPr id="755" name="Google Shape;755;p6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Software Templates</a:t>
            </a:r>
            <a:endParaRPr/>
          </a:p>
        </p:txBody>
      </p:sp>
      <p:sp>
        <p:nvSpPr>
          <p:cNvPr id="762" name="Google Shape;762;p6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Dynamic Plugins</a:t>
            </a:r>
            <a:endParaRPr/>
          </a:p>
        </p:txBody>
      </p:sp>
      <p:sp>
        <p:nvSpPr>
          <p:cNvPr id="769" name="Google Shape;769;p6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Other Technologies we’ll use</a:t>
            </a:r>
            <a:endParaRPr/>
          </a:p>
        </p:txBody>
      </p:sp>
      <p:sp>
        <p:nvSpPr>
          <p:cNvPr id="776" name="Google Shape;776;p6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OpenShift</a:t>
            </a:r>
            <a:endParaRPr/>
          </a:p>
          <a:p>
            <a:pPr indent="-342900" lvl="0" marL="457200" rtl="0" algn="l">
              <a:spcBef>
                <a:spcPts val="0"/>
              </a:spcBef>
              <a:spcAft>
                <a:spcPts val="0"/>
              </a:spcAft>
              <a:buSzPts val="1800"/>
              <a:buChar char="•"/>
            </a:pPr>
            <a:r>
              <a:rPr lang="en-US"/>
              <a:t>Helm Charts/Operators</a:t>
            </a:r>
            <a:endParaRPr/>
          </a:p>
          <a:p>
            <a:pPr indent="-342900" lvl="0" marL="457200" rtl="0" algn="l">
              <a:spcBef>
                <a:spcPts val="0"/>
              </a:spcBef>
              <a:spcAft>
                <a:spcPts val="0"/>
              </a:spcAft>
              <a:buSzPts val="1800"/>
              <a:buChar char="•"/>
            </a:pPr>
            <a:r>
              <a:rPr lang="en-US"/>
              <a:t>Open Liberty</a:t>
            </a:r>
            <a:endParaRPr/>
          </a:p>
          <a:p>
            <a:pPr indent="-342900" lvl="0" marL="457200" rtl="0" algn="l">
              <a:spcBef>
                <a:spcPts val="0"/>
              </a:spcBef>
              <a:spcAft>
                <a:spcPts val="0"/>
              </a:spcAft>
              <a:buSzPts val="1800"/>
              <a:buChar char="•"/>
            </a:pPr>
            <a:r>
              <a:rPr lang="en-US"/>
              <a:t>Quarkus</a:t>
            </a:r>
            <a:endParaRPr/>
          </a:p>
          <a:p>
            <a:pPr indent="-342900" lvl="0" marL="457200" rtl="0" algn="l">
              <a:spcBef>
                <a:spcPts val="0"/>
              </a:spcBef>
              <a:spcAft>
                <a:spcPts val="0"/>
              </a:spcAft>
              <a:buSzPts val="1800"/>
              <a:buChar char="•"/>
            </a:pPr>
            <a:r>
              <a:rPr lang="en-US"/>
              <a:t>ArgoCD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OpenShift</a:t>
            </a:r>
            <a:endParaRPr/>
          </a:p>
        </p:txBody>
      </p:sp>
      <p:sp>
        <p:nvSpPr>
          <p:cNvPr id="783" name="Google Shape;783;p6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0"/>
          <p:cNvSpPr txBox="1"/>
          <p:nvPr>
            <p:ph type="title"/>
          </p:nvPr>
        </p:nvSpPr>
        <p:spPr>
          <a:xfrm>
            <a:off x="493925" y="330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5300"/>
              <a:t>Helm Charts</a:t>
            </a:r>
            <a:endParaRPr sz="5300"/>
          </a:p>
        </p:txBody>
      </p:sp>
      <p:sp>
        <p:nvSpPr>
          <p:cNvPr id="790" name="Google Shape;790;p70"/>
          <p:cNvSpPr txBox="1"/>
          <p:nvPr>
            <p:ph idx="1" type="body"/>
          </p:nvPr>
        </p:nvSpPr>
        <p:spPr>
          <a:xfrm>
            <a:off x="413625" y="1766600"/>
            <a:ext cx="67932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Helm</a:t>
            </a:r>
            <a:r>
              <a:rPr lang="en-US"/>
              <a:t> is a</a:t>
            </a:r>
            <a:r>
              <a:rPr lang="en-US"/>
              <a:t> package manager for Kubernetes (helps manage Kubernetes applications)</a:t>
            </a:r>
            <a:endParaRPr/>
          </a:p>
          <a:p>
            <a:pPr indent="-342900" lvl="0" marL="457200" rtl="0" algn="l">
              <a:spcBef>
                <a:spcPts val="0"/>
              </a:spcBef>
              <a:spcAft>
                <a:spcPts val="0"/>
              </a:spcAft>
              <a:buSzPts val="1800"/>
              <a:buChar char="•"/>
            </a:pPr>
            <a:r>
              <a:rPr lang="en-US"/>
              <a:t>Open-source project donated to the CNCF</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b="1" lang="en-US"/>
              <a:t>Helm Charts</a:t>
            </a:r>
            <a:r>
              <a:rPr lang="en-US"/>
              <a:t> help define, install, and upgrade Kubernetes applications</a:t>
            </a:r>
            <a:endParaRPr/>
          </a:p>
          <a:p>
            <a:pPr indent="-342900" lvl="0" marL="457200" rtl="0" algn="l">
              <a:spcBef>
                <a:spcPts val="0"/>
              </a:spcBef>
              <a:spcAft>
                <a:spcPts val="0"/>
              </a:spcAft>
              <a:buSzPts val="1800"/>
              <a:buChar char="•"/>
            </a:pPr>
            <a:r>
              <a:rPr lang="en-US"/>
              <a:t>Each chart is a bundle with one or more Kubernetes manifests</a:t>
            </a:r>
            <a:endParaRPr/>
          </a:p>
        </p:txBody>
      </p:sp>
      <p:pic>
        <p:nvPicPr>
          <p:cNvPr id="791" name="Google Shape;791;p70"/>
          <p:cNvPicPr preferRelativeResize="0"/>
          <p:nvPr/>
        </p:nvPicPr>
        <p:blipFill>
          <a:blip r:embed="rId3">
            <a:alphaModFix/>
          </a:blip>
          <a:stretch>
            <a:fillRect/>
          </a:stretch>
        </p:blipFill>
        <p:spPr>
          <a:xfrm>
            <a:off x="7277650" y="2204350"/>
            <a:ext cx="4785700" cy="3475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1"/>
          <p:cNvSpPr txBox="1"/>
          <p:nvPr>
            <p:ph type="title"/>
          </p:nvPr>
        </p:nvSpPr>
        <p:spPr>
          <a:xfrm>
            <a:off x="597200" y="3163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5300"/>
              <a:t>Operators</a:t>
            </a:r>
            <a:endParaRPr sz="5300"/>
          </a:p>
        </p:txBody>
      </p:sp>
      <p:sp>
        <p:nvSpPr>
          <p:cNvPr id="798" name="Google Shape;798;p71"/>
          <p:cNvSpPr txBox="1"/>
          <p:nvPr>
            <p:ph idx="1" type="body"/>
          </p:nvPr>
        </p:nvSpPr>
        <p:spPr>
          <a:xfrm>
            <a:off x="964425" y="1642000"/>
            <a:ext cx="10515600" cy="917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a:t>Operators are software extensions that help manage cloud-native applications and their components.</a:t>
            </a:r>
            <a:endParaRPr/>
          </a:p>
        </p:txBody>
      </p:sp>
      <p:sp>
        <p:nvSpPr>
          <p:cNvPr id="799" name="Google Shape;799;p71"/>
          <p:cNvSpPr txBox="1"/>
          <p:nvPr/>
        </p:nvSpPr>
        <p:spPr>
          <a:xfrm>
            <a:off x="756550" y="2823050"/>
            <a:ext cx="5879700" cy="36264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10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Key part of the Kubernetes ecosystem</a:t>
            </a:r>
            <a:endParaRPr sz="28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Designed for automation</a:t>
            </a:r>
            <a:endParaRPr sz="28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Make it easier to install and work across applications and software</a:t>
            </a:r>
            <a:endParaRPr sz="28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Reduce manual workload for Kubernetes users</a:t>
            </a:r>
            <a:endParaRPr sz="28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Provide consistency and stability</a:t>
            </a:r>
            <a:endParaRPr sz="2800">
              <a:solidFill>
                <a:schemeClr val="dk1"/>
              </a:solidFill>
              <a:latin typeface="Calibri"/>
              <a:ea typeface="Calibri"/>
              <a:cs typeface="Calibri"/>
              <a:sym typeface="Calibri"/>
            </a:endParaRPr>
          </a:p>
        </p:txBody>
      </p:sp>
      <p:pic>
        <p:nvPicPr>
          <p:cNvPr id="800" name="Google Shape;800;p71"/>
          <p:cNvPicPr preferRelativeResize="0"/>
          <p:nvPr/>
        </p:nvPicPr>
        <p:blipFill>
          <a:blip r:embed="rId3">
            <a:alphaModFix/>
          </a:blip>
          <a:stretch>
            <a:fillRect/>
          </a:stretch>
        </p:blipFill>
        <p:spPr>
          <a:xfrm>
            <a:off x="6631750" y="2967539"/>
            <a:ext cx="5178326" cy="2912825"/>
          </a:xfrm>
          <a:prstGeom prst="rect">
            <a:avLst/>
          </a:prstGeom>
          <a:noFill/>
          <a:ln>
            <a:noFill/>
          </a:ln>
        </p:spPr>
      </p:pic>
      <p:sp>
        <p:nvSpPr>
          <p:cNvPr id="801" name="Google Shape;801;p71"/>
          <p:cNvSpPr txBox="1"/>
          <p:nvPr/>
        </p:nvSpPr>
        <p:spPr>
          <a:xfrm>
            <a:off x="7031050" y="5956000"/>
            <a:ext cx="45333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chemeClr val="dk1"/>
                </a:solidFill>
                <a:latin typeface="Calibri"/>
                <a:ea typeface="Calibri"/>
                <a:cs typeface="Calibri"/>
                <a:sym typeface="Calibri"/>
              </a:rPr>
              <a:t>Image</a:t>
            </a:r>
            <a:r>
              <a:rPr lang="en-US" sz="800">
                <a:solidFill>
                  <a:schemeClr val="dk1"/>
                </a:solidFill>
                <a:latin typeface="Calibri"/>
                <a:ea typeface="Calibri"/>
                <a:cs typeface="Calibri"/>
                <a:sym typeface="Calibri"/>
              </a:rPr>
              <a:t> ref: </a:t>
            </a:r>
            <a:r>
              <a:rPr lang="en-US" sz="800" u="sng">
                <a:solidFill>
                  <a:schemeClr val="hlink"/>
                </a:solidFill>
                <a:latin typeface="Calibri"/>
                <a:ea typeface="Calibri"/>
                <a:cs typeface="Calibri"/>
                <a:sym typeface="Calibri"/>
                <a:hlinkClick r:id="rId4"/>
              </a:rPr>
              <a:t>https://www.cncf.io/blog/2022/06/15/kubernetes-operators-what-are-they-some-examples/</a:t>
            </a:r>
            <a:r>
              <a:rPr lang="en-US" sz="800">
                <a:solidFill>
                  <a:schemeClr val="dk1"/>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type="title"/>
          </p:nvPr>
        </p:nvSpPr>
        <p:spPr>
          <a:xfrm>
            <a:off x="493925" y="2618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5300"/>
              <a:t>Open Liberty</a:t>
            </a:r>
            <a:endParaRPr sz="5300"/>
          </a:p>
        </p:txBody>
      </p:sp>
      <p:sp>
        <p:nvSpPr>
          <p:cNvPr id="808" name="Google Shape;808;p72"/>
          <p:cNvSpPr txBox="1"/>
          <p:nvPr>
            <p:ph idx="1" type="body"/>
          </p:nvPr>
        </p:nvSpPr>
        <p:spPr>
          <a:xfrm>
            <a:off x="689000" y="1847938"/>
            <a:ext cx="5508000" cy="43512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b="1" lang="en-US"/>
              <a:t>Full-Stack </a:t>
            </a:r>
            <a:r>
              <a:rPr b="1" lang="en-US"/>
              <a:t>Cloud-Native Java Runtime </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en-US"/>
              <a:t>Focus on </a:t>
            </a:r>
            <a:r>
              <a:rPr lang="en-US">
                <a:solidFill>
                  <a:schemeClr val="accent2"/>
                </a:solidFill>
              </a:rPr>
              <a:t>code</a:t>
            </a:r>
            <a:br>
              <a:rPr lang="en-US"/>
            </a:br>
            <a:r>
              <a:rPr lang="en-US"/>
              <a:t> </a:t>
            </a:r>
            <a:br>
              <a:rPr lang="en-US"/>
            </a:br>
            <a:r>
              <a:rPr lang="en-US"/>
              <a:t>Easy to make </a:t>
            </a:r>
            <a:r>
              <a:rPr lang="en-US">
                <a:solidFill>
                  <a:schemeClr val="accent2"/>
                </a:solidFill>
              </a:rPr>
              <a:t>fast</a:t>
            </a:r>
            <a:r>
              <a:rPr lang="en-US"/>
              <a:t> and </a:t>
            </a:r>
            <a:r>
              <a:rPr lang="en-US">
                <a:solidFill>
                  <a:schemeClr val="accent2"/>
                </a:solidFill>
              </a:rPr>
              <a:t>iterative changes</a:t>
            </a:r>
            <a:br>
              <a:rPr lang="en-US"/>
            </a:br>
            <a:r>
              <a:rPr lang="en-US"/>
              <a:t> </a:t>
            </a:r>
            <a:br>
              <a:rPr lang="en-US"/>
            </a:br>
            <a:r>
              <a:rPr lang="en-US">
                <a:solidFill>
                  <a:schemeClr val="accent2"/>
                </a:solidFill>
              </a:rPr>
              <a:t>Easy</a:t>
            </a:r>
            <a:r>
              <a:rPr lang="en-US"/>
              <a:t> to write </a:t>
            </a:r>
            <a:r>
              <a:rPr lang="en-US">
                <a:solidFill>
                  <a:schemeClr val="accent2"/>
                </a:solidFill>
              </a:rPr>
              <a:t>tests</a:t>
            </a:r>
            <a:br>
              <a:rPr lang="en-US"/>
            </a:br>
            <a:r>
              <a:rPr lang="en-US"/>
              <a:t> </a:t>
            </a:r>
            <a:br>
              <a:rPr lang="en-US"/>
            </a:br>
            <a:r>
              <a:rPr lang="en-US">
                <a:solidFill>
                  <a:schemeClr val="accent2"/>
                </a:solidFill>
              </a:rPr>
              <a:t>True-to-production</a:t>
            </a:r>
            <a:r>
              <a:rPr lang="en-US"/>
              <a:t> testing (as much as possible)</a:t>
            </a:r>
            <a:br>
              <a:rPr lang="en-US"/>
            </a:br>
            <a:r>
              <a:rPr lang="en-US"/>
              <a:t> </a:t>
            </a:r>
            <a:br>
              <a:rPr lang="en-US"/>
            </a:br>
            <a:r>
              <a:rPr lang="en-US"/>
              <a:t>Ready for </a:t>
            </a:r>
            <a:r>
              <a:rPr lang="en-US">
                <a:solidFill>
                  <a:schemeClr val="accent2"/>
                </a:solidFill>
              </a:rPr>
              <a:t>containers</a:t>
            </a:r>
            <a:br>
              <a:rPr lang="en-US"/>
            </a:br>
            <a:br>
              <a:rPr lang="en-US"/>
            </a:br>
            <a:r>
              <a:rPr lang="en-US">
                <a:solidFill>
                  <a:schemeClr val="accent2"/>
                </a:solidFill>
              </a:rPr>
              <a:t>Not-in-your-way</a:t>
            </a:r>
            <a:r>
              <a:rPr lang="en-US"/>
              <a:t> tools and flexibility</a:t>
            </a:r>
            <a:br>
              <a:rPr lang="en-US"/>
            </a:br>
            <a:br>
              <a:rPr lang="en-US"/>
            </a:br>
            <a:r>
              <a:rPr lang="en-US">
                <a:solidFill>
                  <a:schemeClr val="accent2"/>
                </a:solidFill>
              </a:rPr>
              <a:t>Zero Migration</a:t>
            </a:r>
            <a:endParaRPr>
              <a:solidFill>
                <a:schemeClr val="accent2"/>
              </a:solidFill>
            </a:endParaRPr>
          </a:p>
        </p:txBody>
      </p:sp>
      <p:pic>
        <p:nvPicPr>
          <p:cNvPr id="809" name="Google Shape;809;p72"/>
          <p:cNvPicPr preferRelativeResize="0"/>
          <p:nvPr/>
        </p:nvPicPr>
        <p:blipFill>
          <a:blip r:embed="rId3">
            <a:alphaModFix/>
          </a:blip>
          <a:stretch>
            <a:fillRect/>
          </a:stretch>
        </p:blipFill>
        <p:spPr>
          <a:xfrm>
            <a:off x="6542500" y="1825625"/>
            <a:ext cx="5536076" cy="3541039"/>
          </a:xfrm>
          <a:prstGeom prst="rect">
            <a:avLst/>
          </a:prstGeom>
          <a:noFill/>
          <a:ln>
            <a:noFill/>
          </a:ln>
        </p:spPr>
      </p:pic>
      <p:pic>
        <p:nvPicPr>
          <p:cNvPr id="810" name="Google Shape;810;p72"/>
          <p:cNvPicPr preferRelativeResize="0"/>
          <p:nvPr/>
        </p:nvPicPr>
        <p:blipFill>
          <a:blip r:embed="rId4">
            <a:alphaModFix/>
          </a:blip>
          <a:stretch>
            <a:fillRect/>
          </a:stretch>
        </p:blipFill>
        <p:spPr>
          <a:xfrm>
            <a:off x="10729925" y="101900"/>
            <a:ext cx="980875" cy="734150"/>
          </a:xfrm>
          <a:prstGeom prst="rect">
            <a:avLst/>
          </a:prstGeom>
          <a:noFill/>
          <a:ln>
            <a:noFill/>
          </a:ln>
        </p:spPr>
      </p:pic>
      <p:pic>
        <p:nvPicPr>
          <p:cNvPr id="811" name="Google Shape;811;p72"/>
          <p:cNvPicPr preferRelativeResize="0"/>
          <p:nvPr/>
        </p:nvPicPr>
        <p:blipFill>
          <a:blip r:embed="rId5">
            <a:alphaModFix/>
          </a:blip>
          <a:stretch>
            <a:fillRect/>
          </a:stretch>
        </p:blipFill>
        <p:spPr>
          <a:xfrm>
            <a:off x="5121475" y="6356250"/>
            <a:ext cx="6882284" cy="376375"/>
          </a:xfrm>
          <a:prstGeom prst="rect">
            <a:avLst/>
          </a:prstGeom>
          <a:noFill/>
          <a:ln>
            <a:noFill/>
          </a:ln>
        </p:spPr>
      </p:pic>
      <p:pic>
        <p:nvPicPr>
          <p:cNvPr id="812" name="Google Shape;812;p72"/>
          <p:cNvPicPr preferRelativeResize="0"/>
          <p:nvPr/>
        </p:nvPicPr>
        <p:blipFill>
          <a:blip r:embed="rId6">
            <a:alphaModFix/>
          </a:blip>
          <a:stretch>
            <a:fillRect/>
          </a:stretch>
        </p:blipFill>
        <p:spPr>
          <a:xfrm>
            <a:off x="6096925" y="151264"/>
            <a:ext cx="2246100" cy="684787"/>
          </a:xfrm>
          <a:prstGeom prst="rect">
            <a:avLst/>
          </a:prstGeom>
          <a:noFill/>
          <a:ln>
            <a:noFill/>
          </a:ln>
        </p:spPr>
      </p:pic>
      <p:pic>
        <p:nvPicPr>
          <p:cNvPr id="813" name="Google Shape;813;p72"/>
          <p:cNvPicPr preferRelativeResize="0"/>
          <p:nvPr/>
        </p:nvPicPr>
        <p:blipFill>
          <a:blip r:embed="rId7">
            <a:alphaModFix/>
          </a:blip>
          <a:stretch>
            <a:fillRect/>
          </a:stretch>
        </p:blipFill>
        <p:spPr>
          <a:xfrm>
            <a:off x="7715050" y="836051"/>
            <a:ext cx="2232404" cy="6847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Toy story The claw - YouTube" id="158" name="Google Shape;158;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9" name="Google Shape;159;p19"/>
          <p:cNvSpPr/>
          <p:nvPr/>
        </p:nvSpPr>
        <p:spPr>
          <a:xfrm>
            <a:off x="1490702" y="5288340"/>
            <a:ext cx="9566210"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9600">
                <a:solidFill>
                  <a:schemeClr val="lt1"/>
                </a:solidFill>
                <a:latin typeface="Calibri"/>
                <a:ea typeface="Calibri"/>
                <a:cs typeface="Calibri"/>
                <a:sym typeface="Calibri"/>
              </a:rPr>
              <a:t>OOOH THE CLOUD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3"/>
          <p:cNvSpPr txBox="1"/>
          <p:nvPr>
            <p:ph type="title"/>
          </p:nvPr>
        </p:nvSpPr>
        <p:spPr>
          <a:xfrm>
            <a:off x="516875" y="330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5300"/>
              <a:t>Quarkus</a:t>
            </a:r>
            <a:endParaRPr sz="5300"/>
          </a:p>
        </p:txBody>
      </p:sp>
      <p:sp>
        <p:nvSpPr>
          <p:cNvPr id="820" name="Google Shape;820;p7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A Kubernetes Native Java stack tailored for OpenJDK HotSpot and GraalVM</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a:p>
        </p:txBody>
      </p:sp>
      <p:pic>
        <p:nvPicPr>
          <p:cNvPr id="821" name="Google Shape;821;p73"/>
          <p:cNvPicPr preferRelativeResize="0"/>
          <p:nvPr/>
        </p:nvPicPr>
        <p:blipFill>
          <a:blip r:embed="rId3">
            <a:alphaModFix/>
          </a:blip>
          <a:stretch>
            <a:fillRect/>
          </a:stretch>
        </p:blipFill>
        <p:spPr>
          <a:xfrm>
            <a:off x="10604100" y="124690"/>
            <a:ext cx="1323486" cy="1325699"/>
          </a:xfrm>
          <a:prstGeom prst="rect">
            <a:avLst/>
          </a:prstGeom>
          <a:noFill/>
          <a:ln>
            <a:noFill/>
          </a:ln>
        </p:spPr>
      </p:pic>
      <p:sp>
        <p:nvSpPr>
          <p:cNvPr id="822" name="Google Shape;822;p73"/>
          <p:cNvSpPr txBox="1"/>
          <p:nvPr/>
        </p:nvSpPr>
        <p:spPr>
          <a:xfrm>
            <a:off x="149175" y="6346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https://quarkus.io/about/</a:t>
            </a:r>
            <a:r>
              <a:rPr lang="en-US"/>
              <a:t> </a:t>
            </a:r>
            <a:endParaRPr/>
          </a:p>
        </p:txBody>
      </p:sp>
      <p:sp>
        <p:nvSpPr>
          <p:cNvPr id="823" name="Google Shape;823;p73"/>
          <p:cNvSpPr txBox="1"/>
          <p:nvPr/>
        </p:nvSpPr>
        <p:spPr>
          <a:xfrm>
            <a:off x="7849525" y="6457800"/>
            <a:ext cx="43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https://www.youtube.com/watch?v=SQDR34KoC-8</a:t>
            </a:r>
            <a:r>
              <a:rPr lang="en-US"/>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ArgoCD</a:t>
            </a:r>
            <a:endParaRPr/>
          </a:p>
        </p:txBody>
      </p:sp>
      <p:sp>
        <p:nvSpPr>
          <p:cNvPr id="830" name="Google Shape;830;p7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835" name="Shape 835"/>
        <p:cNvGrpSpPr/>
        <p:nvPr/>
      </p:nvGrpSpPr>
      <p:grpSpPr>
        <a:xfrm>
          <a:off x="0" y="0"/>
          <a:ext cx="0" cy="0"/>
          <a:chOff x="0" y="0"/>
          <a:chExt cx="0" cy="0"/>
        </a:xfrm>
      </p:grpSpPr>
      <p:sp>
        <p:nvSpPr>
          <p:cNvPr id="836" name="Google Shape;836;p75"/>
          <p:cNvSpPr txBox="1"/>
          <p:nvPr>
            <p:ph type="title"/>
          </p:nvPr>
        </p:nvSpPr>
        <p:spPr>
          <a:xfrm>
            <a:off x="1281953" y="2179356"/>
            <a:ext cx="5593200" cy="214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rPr>
              <a:t>HandsOn</a:t>
            </a:r>
            <a:endParaRPr/>
          </a:p>
        </p:txBody>
      </p:sp>
      <p:pic>
        <p:nvPicPr>
          <p:cNvPr id="837" name="Google Shape;837;p75"/>
          <p:cNvPicPr preferRelativeResize="0"/>
          <p:nvPr/>
        </p:nvPicPr>
        <p:blipFill>
          <a:blip r:embed="rId4">
            <a:alphaModFix/>
          </a:blip>
          <a:stretch>
            <a:fillRect/>
          </a:stretch>
        </p:blipFill>
        <p:spPr>
          <a:xfrm>
            <a:off x="6573453" y="1995838"/>
            <a:ext cx="5012047" cy="286631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Set up Liberty Software Template</a:t>
            </a:r>
            <a:endParaRPr/>
          </a:p>
        </p:txBody>
      </p:sp>
      <p:sp>
        <p:nvSpPr>
          <p:cNvPr id="844" name="Google Shape;844;p7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Flexible technologies (switch Quarkus)</a:t>
            </a:r>
            <a:endParaRPr/>
          </a:p>
        </p:txBody>
      </p:sp>
      <p:sp>
        <p:nvSpPr>
          <p:cNvPr id="851" name="Google Shape;851;p7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56" name="Shape 856"/>
        <p:cNvGrpSpPr/>
        <p:nvPr/>
      </p:nvGrpSpPr>
      <p:grpSpPr>
        <a:xfrm>
          <a:off x="0" y="0"/>
          <a:ext cx="0" cy="0"/>
          <a:chOff x="0" y="0"/>
          <a:chExt cx="0" cy="0"/>
        </a:xfrm>
      </p:grpSpPr>
      <p:sp>
        <p:nvSpPr>
          <p:cNvPr id="857" name="Google Shape;857;p78"/>
          <p:cNvSpPr txBox="1"/>
          <p:nvPr>
            <p:ph type="title"/>
          </p:nvPr>
        </p:nvSpPr>
        <p:spPr>
          <a:xfrm>
            <a:off x="2156928" y="2146131"/>
            <a:ext cx="5593200" cy="214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rPr>
              <a:t>BREAK</a:t>
            </a:r>
            <a:endParaRPr/>
          </a:p>
        </p:txBody>
      </p:sp>
      <p:pic>
        <p:nvPicPr>
          <p:cNvPr id="858" name="Google Shape;858;p78"/>
          <p:cNvPicPr preferRelativeResize="0"/>
          <p:nvPr/>
        </p:nvPicPr>
        <p:blipFill>
          <a:blip r:embed="rId3">
            <a:alphaModFix/>
          </a:blip>
          <a:stretch>
            <a:fillRect/>
          </a:stretch>
        </p:blipFill>
        <p:spPr>
          <a:xfrm>
            <a:off x="6595603" y="1170550"/>
            <a:ext cx="3409950" cy="3390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863" name="Shape 863"/>
        <p:cNvGrpSpPr/>
        <p:nvPr/>
      </p:nvGrpSpPr>
      <p:grpSpPr>
        <a:xfrm>
          <a:off x="0" y="0"/>
          <a:ext cx="0" cy="0"/>
          <a:chOff x="0" y="0"/>
          <a:chExt cx="0" cy="0"/>
        </a:xfrm>
      </p:grpSpPr>
      <p:sp>
        <p:nvSpPr>
          <p:cNvPr id="864" name="Google Shape;864;p79"/>
          <p:cNvSpPr txBox="1"/>
          <p:nvPr>
            <p:ph type="title"/>
          </p:nvPr>
        </p:nvSpPr>
        <p:spPr>
          <a:xfrm>
            <a:off x="1281953" y="2179356"/>
            <a:ext cx="5593200" cy="214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alibri"/>
              <a:buNone/>
            </a:pPr>
            <a:r>
              <a:rPr lang="en-US" sz="8000">
                <a:solidFill>
                  <a:schemeClr val="lt1"/>
                </a:solidFill>
              </a:rPr>
              <a:t>HandsOn</a:t>
            </a:r>
            <a:endParaRPr/>
          </a:p>
        </p:txBody>
      </p:sp>
      <p:pic>
        <p:nvPicPr>
          <p:cNvPr id="865" name="Google Shape;865;p79"/>
          <p:cNvPicPr preferRelativeResize="0"/>
          <p:nvPr/>
        </p:nvPicPr>
        <p:blipFill>
          <a:blip r:embed="rId3">
            <a:alphaModFix/>
          </a:blip>
          <a:stretch>
            <a:fillRect/>
          </a:stretch>
        </p:blipFill>
        <p:spPr>
          <a:xfrm>
            <a:off x="6573453" y="1995838"/>
            <a:ext cx="5012047" cy="286631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Exploring custom dynamic plugins </a:t>
            </a:r>
            <a:endParaRPr/>
          </a:p>
        </p:txBody>
      </p:sp>
      <p:sp>
        <p:nvSpPr>
          <p:cNvPr id="872" name="Google Shape;872;p8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Customisation</a:t>
            </a:r>
            <a:endParaRPr/>
          </a:p>
        </p:txBody>
      </p:sp>
      <p:sp>
        <p:nvSpPr>
          <p:cNvPr id="879" name="Google Shape;879;p8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883" name="Shape 883"/>
        <p:cNvGrpSpPr/>
        <p:nvPr/>
      </p:nvGrpSpPr>
      <p:grpSpPr>
        <a:xfrm>
          <a:off x="0" y="0"/>
          <a:ext cx="0" cy="0"/>
          <a:chOff x="0" y="0"/>
          <a:chExt cx="0" cy="0"/>
        </a:xfrm>
      </p:grpSpPr>
      <p:sp>
        <p:nvSpPr>
          <p:cNvPr id="884" name="Google Shape;884;p82"/>
          <p:cNvSpPr txBox="1"/>
          <p:nvPr>
            <p:ph type="title"/>
          </p:nvPr>
        </p:nvSpPr>
        <p:spPr>
          <a:xfrm>
            <a:off x="868680" y="2766218"/>
            <a:ext cx="606014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Summary</a:t>
            </a:r>
            <a:endParaRPr/>
          </a:p>
        </p:txBody>
      </p:sp>
      <p:pic>
        <p:nvPicPr>
          <p:cNvPr descr="Clipboard Ticked with solid fill" id="885" name="Google Shape;885;p82"/>
          <p:cNvPicPr preferRelativeResize="0"/>
          <p:nvPr/>
        </p:nvPicPr>
        <p:blipFill rotWithShape="1">
          <a:blip r:embed="rId3">
            <a:alphaModFix/>
          </a:blip>
          <a:srcRect b="0" l="0" r="0" t="0"/>
          <a:stretch/>
        </p:blipFill>
        <p:spPr>
          <a:xfrm>
            <a:off x="7223760" y="1904999"/>
            <a:ext cx="3048000" cy="304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A picture containing text, person, indoor, wall&#10;&#10;Description automatically generated" id="165" name="Google Shape;165;p20"/>
          <p:cNvPicPr preferRelativeResize="0"/>
          <p:nvPr/>
        </p:nvPicPr>
        <p:blipFill rotWithShape="1">
          <a:blip r:embed="rId3">
            <a:alphaModFix/>
          </a:blip>
          <a:srcRect b="2344" l="0" r="0" t="0"/>
          <a:stretch/>
        </p:blipFill>
        <p:spPr>
          <a:xfrm>
            <a:off x="0" y="0"/>
            <a:ext cx="12192000"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3"/>
          <p:cNvSpPr/>
          <p:nvPr/>
        </p:nvSpPr>
        <p:spPr>
          <a:xfrm>
            <a:off x="0" y="0"/>
            <a:ext cx="12192000" cy="150812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2" name="Google Shape;892;p83"/>
          <p:cNvSpPr txBox="1"/>
          <p:nvPr>
            <p:ph type="title"/>
          </p:nvPr>
        </p:nvSpPr>
        <p:spPr>
          <a:xfrm>
            <a:off x="524691" y="9128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Summary</a:t>
            </a:r>
            <a:endParaRPr/>
          </a:p>
        </p:txBody>
      </p:sp>
      <p:sp>
        <p:nvSpPr>
          <p:cNvPr id="893" name="Google Shape;89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Cognitive load and demands on developers are ever-increasing as we move towards cloud-native development</a:t>
            </a:r>
            <a:endParaRPr/>
          </a:p>
          <a:p>
            <a:pPr indent="-228600" lvl="0" marL="228600" rtl="0" algn="l">
              <a:lnSpc>
                <a:spcPct val="90000"/>
              </a:lnSpc>
              <a:spcBef>
                <a:spcPts val="1000"/>
              </a:spcBef>
              <a:spcAft>
                <a:spcPts val="0"/>
              </a:spcAft>
              <a:buClr>
                <a:schemeClr val="dk1"/>
              </a:buClr>
              <a:buSzPts val="2800"/>
              <a:buChar char="•"/>
            </a:pPr>
            <a:r>
              <a:rPr lang="en-US"/>
              <a:t>Developers can be supported and helped through…</a:t>
            </a:r>
            <a:endParaRPr/>
          </a:p>
          <a:p>
            <a:pPr indent="-228600" lvl="1" marL="685800" rtl="0" algn="l">
              <a:lnSpc>
                <a:spcPct val="90000"/>
              </a:lnSpc>
              <a:spcBef>
                <a:spcPts val="500"/>
              </a:spcBef>
              <a:spcAft>
                <a:spcPts val="0"/>
              </a:spcAft>
              <a:buClr>
                <a:schemeClr val="dk1"/>
              </a:buClr>
              <a:buSzPts val="2400"/>
              <a:buChar char="•"/>
            </a:pPr>
            <a:r>
              <a:rPr lang="en-US"/>
              <a:t>Platform Engineering</a:t>
            </a:r>
            <a:endParaRPr/>
          </a:p>
          <a:p>
            <a:pPr indent="-228600" lvl="1" marL="685800" rtl="0" algn="l">
              <a:lnSpc>
                <a:spcPct val="90000"/>
              </a:lnSpc>
              <a:spcBef>
                <a:spcPts val="500"/>
              </a:spcBef>
              <a:spcAft>
                <a:spcPts val="0"/>
              </a:spcAft>
              <a:buClr>
                <a:schemeClr val="dk1"/>
              </a:buClr>
              <a:buSzPts val="2400"/>
              <a:buChar char="•"/>
            </a:pPr>
            <a:r>
              <a:rPr lang="en-US"/>
              <a:t>Internal Developer Platforms (IDP)</a:t>
            </a:r>
            <a:endParaRPr/>
          </a:p>
          <a:p>
            <a:pPr indent="-228600" lvl="1" marL="685800" rtl="0" algn="l">
              <a:lnSpc>
                <a:spcPct val="90000"/>
              </a:lnSpc>
              <a:spcBef>
                <a:spcPts val="500"/>
              </a:spcBef>
              <a:spcAft>
                <a:spcPts val="0"/>
              </a:spcAft>
              <a:buClr>
                <a:schemeClr val="dk1"/>
              </a:buClr>
              <a:buSzPts val="2400"/>
              <a:buChar char="•"/>
            </a:pPr>
            <a:r>
              <a:rPr lang="en-US"/>
              <a:t>Internal Developer Portals</a:t>
            </a:r>
            <a:endParaRPr/>
          </a:p>
          <a:p>
            <a:pPr indent="-228600" lvl="1" marL="685800" rtl="0" algn="l">
              <a:lnSpc>
                <a:spcPct val="90000"/>
              </a:lnSpc>
              <a:spcBef>
                <a:spcPts val="500"/>
              </a:spcBef>
              <a:spcAft>
                <a:spcPts val="0"/>
              </a:spcAft>
              <a:buClr>
                <a:schemeClr val="dk1"/>
              </a:buClr>
              <a:buSzPts val="2400"/>
              <a:buChar char="•"/>
            </a:pPr>
            <a:r>
              <a:rPr lang="en-US"/>
              <a:t>Golden/Pathed Paths</a:t>
            </a:r>
            <a:endParaRPr/>
          </a:p>
          <a:p>
            <a:pPr indent="-228600" lvl="0" marL="228600" rtl="0" algn="l">
              <a:lnSpc>
                <a:spcPct val="90000"/>
              </a:lnSpc>
              <a:spcBef>
                <a:spcPts val="1000"/>
              </a:spcBef>
              <a:spcAft>
                <a:spcPts val="0"/>
              </a:spcAft>
              <a:buClr>
                <a:schemeClr val="dk1"/>
              </a:buClr>
              <a:buSzPts val="2800"/>
              <a:buChar char="•"/>
            </a:pPr>
            <a:r>
              <a:rPr lang="en-US"/>
              <a:t>What this looks like will be specific to your organization</a:t>
            </a:r>
            <a:endParaRPr/>
          </a:p>
          <a:p>
            <a:pPr indent="-228600" lvl="0" marL="228600" rtl="0" algn="l">
              <a:lnSpc>
                <a:spcPct val="90000"/>
              </a:lnSpc>
              <a:spcBef>
                <a:spcPts val="1000"/>
              </a:spcBef>
              <a:spcAft>
                <a:spcPts val="0"/>
              </a:spcAft>
              <a:buClr>
                <a:schemeClr val="dk1"/>
              </a:buClr>
              <a:buSzPts val="2800"/>
              <a:buChar char="•"/>
            </a:pPr>
            <a:r>
              <a:rPr lang="en-US"/>
              <a:t>Use the tools, technologies and examples already out there</a:t>
            </a:r>
            <a:endParaRPr/>
          </a:p>
        </p:txBody>
      </p:sp>
      <p:pic>
        <p:nvPicPr>
          <p:cNvPr descr="A person smiling for a picture&#10;&#10;Description automatically generated" id="894" name="Google Shape;894;p83"/>
          <p:cNvPicPr preferRelativeResize="0"/>
          <p:nvPr/>
        </p:nvPicPr>
        <p:blipFill rotWithShape="1">
          <a:blip r:embed="rId3">
            <a:alphaModFix/>
          </a:blip>
          <a:srcRect b="94039" l="27357" r="59080" t="0"/>
          <a:stretch/>
        </p:blipFill>
        <p:spPr>
          <a:xfrm>
            <a:off x="4083355" y="0"/>
            <a:ext cx="930165" cy="408843"/>
          </a:xfrm>
          <a:prstGeom prst="rect">
            <a:avLst/>
          </a:prstGeom>
          <a:noFill/>
          <a:ln>
            <a:noFill/>
          </a:ln>
        </p:spPr>
      </p:pic>
      <p:pic>
        <p:nvPicPr>
          <p:cNvPr descr="May be a graphic of text that says &quot;Java ON Discover the Agenda&quot;" id="895" name="Google Shape;895;p83"/>
          <p:cNvPicPr preferRelativeResize="0"/>
          <p:nvPr/>
        </p:nvPicPr>
        <p:blipFill rotWithShape="1">
          <a:blip r:embed="rId4">
            <a:alphaModFix/>
          </a:blip>
          <a:srcRect b="60920" l="81251" r="6207" t="25286"/>
          <a:stretch/>
        </p:blipFill>
        <p:spPr>
          <a:xfrm>
            <a:off x="9643255" y="0"/>
            <a:ext cx="860131" cy="945931"/>
          </a:xfrm>
          <a:prstGeom prst="rect">
            <a:avLst/>
          </a:prstGeom>
          <a:noFill/>
          <a:ln>
            <a:noFill/>
          </a:ln>
        </p:spPr>
      </p:pic>
      <p:pic>
        <p:nvPicPr>
          <p:cNvPr descr="May be a graphic of text that says &quot;Java ON Discover the Agenda&quot;" id="896" name="Google Shape;896;p83"/>
          <p:cNvPicPr preferRelativeResize="0"/>
          <p:nvPr/>
        </p:nvPicPr>
        <p:blipFill rotWithShape="1">
          <a:blip r:embed="rId4">
            <a:alphaModFix/>
          </a:blip>
          <a:srcRect b="80000" l="8045" r="81608" t="8268"/>
          <a:stretch/>
        </p:blipFill>
        <p:spPr>
          <a:xfrm>
            <a:off x="10714328" y="405530"/>
            <a:ext cx="952980" cy="10808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0" name="Shape 900"/>
        <p:cNvGrpSpPr/>
        <p:nvPr/>
      </p:nvGrpSpPr>
      <p:grpSpPr>
        <a:xfrm>
          <a:off x="0" y="0"/>
          <a:ext cx="0" cy="0"/>
          <a:chOff x="0" y="0"/>
          <a:chExt cx="0" cy="0"/>
        </a:xfrm>
      </p:grpSpPr>
      <p:sp>
        <p:nvSpPr>
          <p:cNvPr id="901" name="Google Shape;901;p84"/>
          <p:cNvSpPr txBox="1"/>
          <p:nvPr>
            <p:ph type="title"/>
          </p:nvPr>
        </p:nvSpPr>
        <p:spPr>
          <a:xfrm>
            <a:off x="868680" y="2766218"/>
            <a:ext cx="606014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Resources</a:t>
            </a:r>
            <a:endParaRPr/>
          </a:p>
        </p:txBody>
      </p:sp>
      <p:pic>
        <p:nvPicPr>
          <p:cNvPr descr="Link with solid fill" id="902" name="Google Shape;902;p84"/>
          <p:cNvPicPr preferRelativeResize="0"/>
          <p:nvPr/>
        </p:nvPicPr>
        <p:blipFill rotWithShape="1">
          <a:blip r:embed="rId3">
            <a:alphaModFix/>
          </a:blip>
          <a:srcRect b="0" l="0" r="0" t="0"/>
          <a:stretch/>
        </p:blipFill>
        <p:spPr>
          <a:xfrm>
            <a:off x="7421879" y="1981198"/>
            <a:ext cx="2895601" cy="289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5"/>
          <p:cNvSpPr txBox="1"/>
          <p:nvPr>
            <p:ph type="title"/>
          </p:nvPr>
        </p:nvSpPr>
        <p:spPr>
          <a:xfrm>
            <a:off x="367936" y="1349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t>Examples</a:t>
            </a:r>
            <a:endParaRPr/>
          </a:p>
        </p:txBody>
      </p:sp>
      <p:sp>
        <p:nvSpPr>
          <p:cNvPr id="909" name="Google Shape;909;p85"/>
          <p:cNvSpPr txBox="1"/>
          <p:nvPr>
            <p:ph idx="1" type="body"/>
          </p:nvPr>
        </p:nvSpPr>
        <p:spPr>
          <a:xfrm>
            <a:off x="838200" y="1533934"/>
            <a:ext cx="10515600" cy="5032375"/>
          </a:xfrm>
          <a:prstGeom prst="rect">
            <a:avLst/>
          </a:prstGeom>
          <a:noFill/>
          <a:ln>
            <a:noFill/>
          </a:ln>
        </p:spPr>
        <p:txBody>
          <a:bodyPr anchorCtr="0" anchor="t" bIns="45700" lIns="91425" spcFirstLastPara="1" rIns="91425" wrap="square" tIns="45700">
            <a:noAutofit/>
          </a:bodyPr>
          <a:lstStyle/>
          <a:p>
            <a:pPr indent="-215900" lvl="0" marL="228600" rtl="0" algn="l">
              <a:lnSpc>
                <a:spcPct val="80000"/>
              </a:lnSpc>
              <a:spcBef>
                <a:spcPts val="0"/>
              </a:spcBef>
              <a:spcAft>
                <a:spcPts val="0"/>
              </a:spcAft>
              <a:buClr>
                <a:schemeClr val="dk1"/>
              </a:buClr>
              <a:buSzPts val="2390"/>
              <a:buChar char="•"/>
            </a:pPr>
            <a:r>
              <a:rPr lang="en-US" sz="2390"/>
              <a:t>Netflix - </a:t>
            </a:r>
            <a:r>
              <a:rPr lang="en-US" sz="2390" u="sng">
                <a:solidFill>
                  <a:schemeClr val="hlink"/>
                </a:solidFill>
                <a:hlinkClick r:id="rId3"/>
              </a:rPr>
              <a:t>https://www.youtube.com/watch?v=36FcxlPerdQ</a:t>
            </a:r>
            <a:endParaRPr sz="2390">
              <a:solidFill>
                <a:schemeClr val="accent1"/>
              </a:solidFill>
            </a:endParaRPr>
          </a:p>
          <a:p>
            <a:pPr indent="-215900" lvl="0" marL="228600" rtl="0" algn="l">
              <a:lnSpc>
                <a:spcPct val="80000"/>
              </a:lnSpc>
              <a:spcBef>
                <a:spcPts val="1000"/>
              </a:spcBef>
              <a:spcAft>
                <a:spcPts val="0"/>
              </a:spcAft>
              <a:buClr>
                <a:schemeClr val="dk1"/>
              </a:buClr>
              <a:buSzPts val="2390"/>
              <a:buChar char="•"/>
            </a:pPr>
            <a:r>
              <a:rPr lang="en-US" sz="2390"/>
              <a:t>Humanitech - </a:t>
            </a:r>
            <a:r>
              <a:rPr lang="en-US" sz="2390" u="sng">
                <a:solidFill>
                  <a:schemeClr val="hlink"/>
                </a:solidFill>
                <a:hlinkClick r:id="rId4"/>
              </a:rPr>
              <a:t>https://www.youtube.com/watch?v=Ky8LWwU2tt8</a:t>
            </a:r>
            <a:endParaRPr sz="2390">
              <a:solidFill>
                <a:schemeClr val="accent1"/>
              </a:solidFill>
            </a:endParaRPr>
          </a:p>
          <a:p>
            <a:pPr indent="-215900" lvl="0" marL="228600" rtl="0" algn="l">
              <a:lnSpc>
                <a:spcPct val="80000"/>
              </a:lnSpc>
              <a:spcBef>
                <a:spcPts val="1000"/>
              </a:spcBef>
              <a:spcAft>
                <a:spcPts val="0"/>
              </a:spcAft>
              <a:buClr>
                <a:schemeClr val="dk1"/>
              </a:buClr>
              <a:buSzPts val="2390"/>
              <a:buChar char="•"/>
            </a:pPr>
            <a:r>
              <a:rPr lang="en-US" sz="2390"/>
              <a:t>Wise - </a:t>
            </a:r>
            <a:r>
              <a:rPr lang="en-US" sz="2390" u="sng">
                <a:solidFill>
                  <a:schemeClr val="hlink"/>
                </a:solidFill>
                <a:hlinkClick r:id="rId5"/>
              </a:rPr>
              <a:t>https://platformengineering.org/talks-library/adopting-backstage-as-developer-portal</a:t>
            </a:r>
            <a:endParaRPr sz="2390">
              <a:solidFill>
                <a:schemeClr val="accent1"/>
              </a:solidFill>
            </a:endParaRPr>
          </a:p>
          <a:p>
            <a:pPr indent="-215900" lvl="0" marL="228600" rtl="0" algn="l">
              <a:lnSpc>
                <a:spcPct val="80000"/>
              </a:lnSpc>
              <a:spcBef>
                <a:spcPts val="1000"/>
              </a:spcBef>
              <a:spcAft>
                <a:spcPts val="0"/>
              </a:spcAft>
              <a:buClr>
                <a:schemeClr val="dk1"/>
              </a:buClr>
              <a:buSzPts val="2390"/>
              <a:buChar char="•"/>
            </a:pPr>
            <a:r>
              <a:rPr lang="en-US" sz="2390"/>
              <a:t>Spotify - </a:t>
            </a:r>
            <a:r>
              <a:rPr lang="en-US" sz="2390" u="sng">
                <a:solidFill>
                  <a:schemeClr val="hlink"/>
                </a:solidFill>
                <a:hlinkClick r:id="rId6"/>
              </a:rPr>
              <a:t>https://engineering.atspotify.com/2020/04/how-we-use-backstage-at-spotify/</a:t>
            </a:r>
            <a:r>
              <a:rPr lang="en-US" sz="2390">
                <a:solidFill>
                  <a:schemeClr val="accent1"/>
                </a:solidFill>
              </a:rPr>
              <a:t> </a:t>
            </a:r>
            <a:endParaRPr sz="2390"/>
          </a:p>
          <a:p>
            <a:pPr indent="-215900" lvl="0" marL="228600" rtl="0" algn="l">
              <a:lnSpc>
                <a:spcPct val="80000"/>
              </a:lnSpc>
              <a:spcBef>
                <a:spcPts val="1000"/>
              </a:spcBef>
              <a:spcAft>
                <a:spcPts val="0"/>
              </a:spcAft>
              <a:buClr>
                <a:schemeClr val="dk1"/>
              </a:buClr>
              <a:buSzPts val="2390"/>
              <a:buChar char="•"/>
            </a:pPr>
            <a:r>
              <a:rPr lang="en-US" sz="2390"/>
              <a:t>Project Polaris at Snyk - </a:t>
            </a:r>
            <a:r>
              <a:rPr lang="en-US" sz="2390" u="sng">
                <a:solidFill>
                  <a:schemeClr val="hlink"/>
                </a:solidFill>
                <a:hlinkClick r:id="rId7"/>
              </a:rPr>
              <a:t>https://www.getambassador.io/kubernetes-expert-interviews/crystal-hirschorn</a:t>
            </a:r>
            <a:r>
              <a:rPr lang="en-US" sz="2390">
                <a:solidFill>
                  <a:schemeClr val="accent1"/>
                </a:solidFill>
              </a:rPr>
              <a:t> </a:t>
            </a:r>
            <a:r>
              <a:rPr lang="en-US" sz="2390"/>
              <a:t>or </a:t>
            </a:r>
            <a:r>
              <a:rPr lang="en-US" sz="2390" u="sng">
                <a:solidFill>
                  <a:schemeClr val="hlink"/>
                </a:solidFill>
                <a:hlinkClick r:id="rId8"/>
              </a:rPr>
              <a:t>https://getdx.com/podcast/snyk-developer-experience</a:t>
            </a:r>
            <a:r>
              <a:rPr lang="en-US" sz="2390">
                <a:solidFill>
                  <a:schemeClr val="accent1"/>
                </a:solidFill>
              </a:rPr>
              <a:t> </a:t>
            </a:r>
            <a:endParaRPr sz="2390"/>
          </a:p>
          <a:p>
            <a:pPr indent="-215900" lvl="0" marL="228600" rtl="0" algn="l">
              <a:lnSpc>
                <a:spcPct val="80000"/>
              </a:lnSpc>
              <a:spcBef>
                <a:spcPts val="1000"/>
              </a:spcBef>
              <a:spcAft>
                <a:spcPts val="0"/>
              </a:spcAft>
              <a:buClr>
                <a:schemeClr val="dk1"/>
              </a:buClr>
              <a:buSzPts val="2390"/>
              <a:buChar char="•"/>
            </a:pPr>
            <a:r>
              <a:rPr lang="en-US" sz="2390"/>
              <a:t>Twillio and Snyk - </a:t>
            </a:r>
            <a:r>
              <a:rPr lang="en-US" sz="2390" u="sng">
                <a:solidFill>
                  <a:schemeClr val="hlink"/>
                </a:solidFill>
                <a:hlinkClick r:id="rId9"/>
              </a:rPr>
              <a:t>https://www.getport.io/webinars/how-twilio-and-snyk-improve-the-developer-experience</a:t>
            </a:r>
            <a:r>
              <a:rPr lang="en-US" sz="2390">
                <a:solidFill>
                  <a:schemeClr val="accent1"/>
                </a:solidFill>
              </a:rPr>
              <a:t> </a:t>
            </a:r>
            <a:endParaRPr sz="2390"/>
          </a:p>
          <a:p>
            <a:pPr indent="-215900" lvl="0" marL="228600" rtl="0" algn="l">
              <a:lnSpc>
                <a:spcPct val="80000"/>
              </a:lnSpc>
              <a:spcBef>
                <a:spcPts val="1000"/>
              </a:spcBef>
              <a:spcAft>
                <a:spcPts val="0"/>
              </a:spcAft>
              <a:buClr>
                <a:schemeClr val="dk1"/>
              </a:buClr>
              <a:buSzPts val="2390"/>
              <a:buChar char="•"/>
            </a:pPr>
            <a:r>
              <a:rPr lang="en-US" sz="2390"/>
              <a:t>Veterans United Home Loans - </a:t>
            </a:r>
            <a:r>
              <a:rPr lang="en-US" sz="2390" u="sng">
                <a:solidFill>
                  <a:schemeClr val="hlink"/>
                </a:solidFill>
                <a:hlinkClick r:id="rId10"/>
              </a:rPr>
              <a:t>https://www.youtube.com/watch?v=ZIGgs2hS3uA</a:t>
            </a:r>
            <a:r>
              <a:rPr lang="en-US" sz="2390">
                <a:solidFill>
                  <a:schemeClr val="accent1"/>
                </a:solidFill>
              </a:rPr>
              <a:t> </a:t>
            </a:r>
            <a:endParaRPr sz="239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6"/>
          <p:cNvSpPr/>
          <p:nvPr/>
        </p:nvSpPr>
        <p:spPr>
          <a:xfrm>
            <a:off x="0" y="0"/>
            <a:ext cx="12192000" cy="150812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5" name="Google Shape;915;p86"/>
          <p:cNvSpPr txBox="1"/>
          <p:nvPr>
            <p:ph type="title"/>
          </p:nvPr>
        </p:nvSpPr>
        <p:spPr>
          <a:xfrm>
            <a:off x="524692" y="1825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Resources</a:t>
            </a:r>
            <a:endParaRPr/>
          </a:p>
        </p:txBody>
      </p:sp>
      <p:sp>
        <p:nvSpPr>
          <p:cNvPr id="916" name="Google Shape;916;p86"/>
          <p:cNvSpPr txBox="1"/>
          <p:nvPr>
            <p:ph idx="1" type="body"/>
          </p:nvPr>
        </p:nvSpPr>
        <p:spPr>
          <a:xfrm>
            <a:off x="838200" y="1983968"/>
            <a:ext cx="10515600" cy="469147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Platform Engineering Guide (InfoQ)</a:t>
            </a:r>
            <a:endParaRPr/>
          </a:p>
          <a:p>
            <a:pPr indent="-228600" lvl="1" marL="685800" rtl="0" algn="l">
              <a:lnSpc>
                <a:spcPct val="90000"/>
              </a:lnSpc>
              <a:spcBef>
                <a:spcPts val="500"/>
              </a:spcBef>
              <a:spcAft>
                <a:spcPts val="0"/>
              </a:spcAft>
              <a:buClr>
                <a:schemeClr val="dk1"/>
              </a:buClr>
              <a:buSzPts val="2400"/>
              <a:buChar char="•"/>
            </a:pPr>
            <a:r>
              <a:rPr lang="en-US"/>
              <a:t> </a:t>
            </a:r>
            <a:r>
              <a:rPr lang="en-US" u="sng">
                <a:solidFill>
                  <a:schemeClr val="hlink"/>
                </a:solidFill>
                <a:hlinkClick r:id="rId3"/>
              </a:rPr>
              <a:t>https://www.infoq.com/minibooks/platform-engineering-guide/</a:t>
            </a:r>
            <a:endParaRPr/>
          </a:p>
          <a:p>
            <a:pPr indent="0" lvl="1" marL="4572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PlatformCon (previous edition’s recordings available)</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Platform Engineering Slack channel</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4"/>
              </a:rPr>
              <a:t>https://platformengineering.org/slack-rd</a:t>
            </a:r>
            <a:r>
              <a:rPr lang="en-US"/>
              <a:t> </a:t>
            </a:r>
            <a:endParaRPr/>
          </a:p>
          <a:p>
            <a:pPr indent="0" lvl="1" marL="4572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Platform Weekly newsletter</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5"/>
              </a:rPr>
              <a:t>https://platformweekly.com/</a:t>
            </a:r>
            <a:r>
              <a:rPr lang="en-US"/>
              <a:t> </a:t>
            </a:r>
            <a:endParaRPr/>
          </a:p>
        </p:txBody>
      </p:sp>
      <p:pic>
        <p:nvPicPr>
          <p:cNvPr descr="A close-up of a logo&#10;&#10;Description automatically generated" id="917" name="Google Shape;917;p86"/>
          <p:cNvPicPr preferRelativeResize="0"/>
          <p:nvPr/>
        </p:nvPicPr>
        <p:blipFill rotWithShape="1">
          <a:blip r:embed="rId6">
            <a:alphaModFix/>
          </a:blip>
          <a:srcRect b="0" l="0" r="0" t="0"/>
          <a:stretch/>
        </p:blipFill>
        <p:spPr>
          <a:xfrm>
            <a:off x="9179299" y="4329703"/>
            <a:ext cx="2680143" cy="1038815"/>
          </a:xfrm>
          <a:prstGeom prst="rect">
            <a:avLst/>
          </a:prstGeom>
          <a:noFill/>
          <a:ln>
            <a:noFill/>
          </a:ln>
        </p:spPr>
      </p:pic>
      <p:pic>
        <p:nvPicPr>
          <p:cNvPr descr="A close-up of a logo&#10;&#10;Description automatically generated" id="918" name="Google Shape;918;p86"/>
          <p:cNvPicPr preferRelativeResize="0"/>
          <p:nvPr/>
        </p:nvPicPr>
        <p:blipFill rotWithShape="1">
          <a:blip r:embed="rId7">
            <a:alphaModFix/>
          </a:blip>
          <a:srcRect b="0" l="0" r="0" t="0"/>
          <a:stretch/>
        </p:blipFill>
        <p:spPr>
          <a:xfrm>
            <a:off x="8087542" y="5609228"/>
            <a:ext cx="3771900" cy="825500"/>
          </a:xfrm>
          <a:prstGeom prst="rect">
            <a:avLst/>
          </a:prstGeom>
          <a:noFill/>
          <a:ln>
            <a:noFill/>
          </a:ln>
        </p:spPr>
      </p:pic>
      <p:pic>
        <p:nvPicPr>
          <p:cNvPr descr="A person smiling for a picture&#10;&#10;Description automatically generated" id="919" name="Google Shape;919;p86"/>
          <p:cNvPicPr preferRelativeResize="0"/>
          <p:nvPr/>
        </p:nvPicPr>
        <p:blipFill rotWithShape="1">
          <a:blip r:embed="rId8">
            <a:alphaModFix/>
          </a:blip>
          <a:srcRect b="94039" l="27357" r="59080" t="0"/>
          <a:stretch/>
        </p:blipFill>
        <p:spPr>
          <a:xfrm>
            <a:off x="4083355" y="0"/>
            <a:ext cx="930165" cy="408843"/>
          </a:xfrm>
          <a:prstGeom prst="rect">
            <a:avLst/>
          </a:prstGeom>
          <a:noFill/>
          <a:ln>
            <a:noFill/>
          </a:ln>
        </p:spPr>
      </p:pic>
      <p:pic>
        <p:nvPicPr>
          <p:cNvPr descr="May be a graphic of text that says &quot;Java ON Discover the Agenda&quot;" id="920" name="Google Shape;920;p86"/>
          <p:cNvPicPr preferRelativeResize="0"/>
          <p:nvPr/>
        </p:nvPicPr>
        <p:blipFill rotWithShape="1">
          <a:blip r:embed="rId9">
            <a:alphaModFix/>
          </a:blip>
          <a:srcRect b="60920" l="81251" r="6207" t="25286"/>
          <a:stretch/>
        </p:blipFill>
        <p:spPr>
          <a:xfrm>
            <a:off x="9643255" y="0"/>
            <a:ext cx="860131" cy="945931"/>
          </a:xfrm>
          <a:prstGeom prst="rect">
            <a:avLst/>
          </a:prstGeom>
          <a:noFill/>
          <a:ln>
            <a:noFill/>
          </a:ln>
        </p:spPr>
      </p:pic>
      <p:pic>
        <p:nvPicPr>
          <p:cNvPr descr="May be a graphic of text that says &quot;Java ON Discover the Agenda&quot;" id="921" name="Google Shape;921;p86"/>
          <p:cNvPicPr preferRelativeResize="0"/>
          <p:nvPr/>
        </p:nvPicPr>
        <p:blipFill rotWithShape="1">
          <a:blip r:embed="rId9">
            <a:alphaModFix/>
          </a:blip>
          <a:srcRect b="80000" l="8045" r="81608" t="8268"/>
          <a:stretch/>
        </p:blipFill>
        <p:spPr>
          <a:xfrm>
            <a:off x="10714328" y="405530"/>
            <a:ext cx="952980" cy="10808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7"/>
          <p:cNvSpPr/>
          <p:nvPr/>
        </p:nvSpPr>
        <p:spPr>
          <a:xfrm>
            <a:off x="0" y="0"/>
            <a:ext cx="12192000" cy="150812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87"/>
          <p:cNvSpPr txBox="1"/>
          <p:nvPr>
            <p:ph type="title"/>
          </p:nvPr>
        </p:nvSpPr>
        <p:spPr>
          <a:xfrm>
            <a:off x="524692" y="1825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Resources</a:t>
            </a:r>
            <a:endParaRPr/>
          </a:p>
        </p:txBody>
      </p:sp>
      <p:sp>
        <p:nvSpPr>
          <p:cNvPr id="928" name="Google Shape;928;p87"/>
          <p:cNvSpPr txBox="1"/>
          <p:nvPr>
            <p:ph idx="1" type="body"/>
          </p:nvPr>
        </p:nvSpPr>
        <p:spPr>
          <a:xfrm>
            <a:off x="838200" y="1983968"/>
            <a:ext cx="10515600" cy="469147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Benefits - </a:t>
            </a:r>
            <a:r>
              <a:rPr lang="en-US" u="sng">
                <a:solidFill>
                  <a:schemeClr val="hlink"/>
                </a:solidFill>
                <a:hlinkClick r:id="rId3"/>
              </a:rPr>
              <a:t>https://digital-platform.playbook.ee/introduction/benefits-of-a-digital-platform</a:t>
            </a:r>
            <a:r>
              <a:rPr lang="en-US">
                <a:solidFill>
                  <a:schemeClr val="accent1"/>
                </a:solidFill>
              </a:rPr>
              <a:t> </a:t>
            </a:r>
            <a:endParaRPr/>
          </a:p>
          <a:p>
            <a:pPr indent="-241934" lvl="0" marL="228600" rtl="0" algn="l">
              <a:lnSpc>
                <a:spcPct val="90000"/>
              </a:lnSpc>
              <a:spcBef>
                <a:spcPts val="1000"/>
              </a:spcBef>
              <a:spcAft>
                <a:spcPts val="0"/>
              </a:spcAft>
              <a:buClr>
                <a:schemeClr val="dk1"/>
              </a:buClr>
              <a:buSzPts val="2800"/>
              <a:buChar char="•"/>
            </a:pPr>
            <a:r>
              <a:rPr lang="en-US"/>
              <a:t>Internal Developer Platform vs Internal Developer Portal - </a:t>
            </a:r>
            <a:r>
              <a:rPr lang="en-US" u="sng">
                <a:solidFill>
                  <a:schemeClr val="hlink"/>
                </a:solidFill>
                <a:hlinkClick r:id="rId4"/>
              </a:rPr>
              <a:t>https://www.configure8.io/blog/internal-developer-portal-vs-internal-developer-platform-whats-the-difference-and-why-both-matter</a:t>
            </a:r>
            <a:r>
              <a:rPr lang="en-US">
                <a:solidFill>
                  <a:schemeClr val="accent1"/>
                </a:solidFill>
              </a:rPr>
              <a:t> </a:t>
            </a:r>
            <a:endParaRPr/>
          </a:p>
          <a:p>
            <a:pPr indent="-241934" lvl="0" marL="228600" rtl="0" algn="l">
              <a:lnSpc>
                <a:spcPct val="90000"/>
              </a:lnSpc>
              <a:spcBef>
                <a:spcPts val="1000"/>
              </a:spcBef>
              <a:spcAft>
                <a:spcPts val="0"/>
              </a:spcAft>
              <a:buClr>
                <a:schemeClr val="dk1"/>
              </a:buClr>
              <a:buSzPts val="2800"/>
              <a:buChar char="•"/>
            </a:pPr>
            <a:r>
              <a:rPr lang="en-US"/>
              <a:t>Tools for IDP creation - </a:t>
            </a:r>
            <a:r>
              <a:rPr lang="en-US" u="sng">
                <a:solidFill>
                  <a:schemeClr val="hlink"/>
                </a:solidFill>
                <a:hlinkClick r:id="rId5"/>
              </a:rPr>
              <a:t>https://medium.com/contino-engineering/creating-your-internal-developer-platform-part-2-65ff217cecd6</a:t>
            </a:r>
            <a:r>
              <a:rPr lang="en-US">
                <a:solidFill>
                  <a:schemeClr val="accent1"/>
                </a:solidFill>
              </a:rPr>
              <a:t> </a:t>
            </a:r>
            <a:endParaRPr/>
          </a:p>
          <a:p>
            <a:pPr indent="-241934" lvl="0" marL="228600" rtl="0" algn="l">
              <a:lnSpc>
                <a:spcPct val="90000"/>
              </a:lnSpc>
              <a:spcBef>
                <a:spcPts val="1000"/>
              </a:spcBef>
              <a:spcAft>
                <a:spcPts val="0"/>
              </a:spcAft>
              <a:buClr>
                <a:schemeClr val="dk1"/>
              </a:buClr>
              <a:buSzPts val="2800"/>
              <a:buChar char="•"/>
            </a:pPr>
            <a:r>
              <a:rPr lang="en-US"/>
              <a:t>Why IDPs matter - </a:t>
            </a:r>
            <a:r>
              <a:rPr lang="en-US" u="sng">
                <a:solidFill>
                  <a:schemeClr val="hlink"/>
                </a:solidFill>
                <a:hlinkClick r:id="rId6"/>
              </a:rPr>
              <a:t>https://developers.redhat.com/articles/2024/09/25/why-internal-developer-portals-matter#</a:t>
            </a:r>
            <a:r>
              <a:rPr lang="en-US"/>
              <a:t> </a:t>
            </a:r>
            <a:endParaRPr/>
          </a:p>
          <a:p>
            <a:pPr indent="0" lvl="0" marL="0" rtl="0" algn="l">
              <a:lnSpc>
                <a:spcPct val="90000"/>
              </a:lnSpc>
              <a:spcBef>
                <a:spcPts val="1000"/>
              </a:spcBef>
              <a:spcAft>
                <a:spcPts val="0"/>
              </a:spcAft>
              <a:buNone/>
            </a:pPr>
            <a:r>
              <a:t/>
            </a:r>
            <a:endParaRPr/>
          </a:p>
        </p:txBody>
      </p:sp>
      <p:pic>
        <p:nvPicPr>
          <p:cNvPr descr="A person smiling for a picture&#10;&#10;Description automatically generated" id="929" name="Google Shape;929;p87"/>
          <p:cNvPicPr preferRelativeResize="0"/>
          <p:nvPr/>
        </p:nvPicPr>
        <p:blipFill rotWithShape="1">
          <a:blip r:embed="rId7">
            <a:alphaModFix/>
          </a:blip>
          <a:srcRect b="94039" l="27357" r="59080" t="0"/>
          <a:stretch/>
        </p:blipFill>
        <p:spPr>
          <a:xfrm>
            <a:off x="4083355" y="0"/>
            <a:ext cx="930165" cy="408843"/>
          </a:xfrm>
          <a:prstGeom prst="rect">
            <a:avLst/>
          </a:prstGeom>
          <a:noFill/>
          <a:ln>
            <a:noFill/>
          </a:ln>
        </p:spPr>
      </p:pic>
      <p:pic>
        <p:nvPicPr>
          <p:cNvPr descr="May be a graphic of text that says &quot;Java ON Discover the Agenda&quot;" id="930" name="Google Shape;930;p87"/>
          <p:cNvPicPr preferRelativeResize="0"/>
          <p:nvPr/>
        </p:nvPicPr>
        <p:blipFill rotWithShape="1">
          <a:blip r:embed="rId8">
            <a:alphaModFix/>
          </a:blip>
          <a:srcRect b="60920" l="81251" r="6207" t="25286"/>
          <a:stretch/>
        </p:blipFill>
        <p:spPr>
          <a:xfrm>
            <a:off x="9643255" y="0"/>
            <a:ext cx="860131" cy="945931"/>
          </a:xfrm>
          <a:prstGeom prst="rect">
            <a:avLst/>
          </a:prstGeom>
          <a:noFill/>
          <a:ln>
            <a:noFill/>
          </a:ln>
        </p:spPr>
      </p:pic>
      <p:pic>
        <p:nvPicPr>
          <p:cNvPr descr="May be a graphic of text that says &quot;Java ON Discover the Agenda&quot;" id="931" name="Google Shape;931;p87"/>
          <p:cNvPicPr preferRelativeResize="0"/>
          <p:nvPr/>
        </p:nvPicPr>
        <p:blipFill rotWithShape="1">
          <a:blip r:embed="rId8">
            <a:alphaModFix/>
          </a:blip>
          <a:srcRect b="80000" l="8045" r="81608" t="8268"/>
          <a:stretch/>
        </p:blipFill>
        <p:spPr>
          <a:xfrm>
            <a:off x="10714328" y="405530"/>
            <a:ext cx="952980" cy="10808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8"/>
          <p:cNvSpPr/>
          <p:nvPr/>
        </p:nvSpPr>
        <p:spPr>
          <a:xfrm>
            <a:off x="0" y="0"/>
            <a:ext cx="12192000" cy="15081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7" name="Google Shape;937;p88"/>
          <p:cNvSpPr txBox="1"/>
          <p:nvPr>
            <p:ph type="title"/>
          </p:nvPr>
        </p:nvSpPr>
        <p:spPr>
          <a:xfrm>
            <a:off x="524692" y="18256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Resources</a:t>
            </a:r>
            <a:endParaRPr/>
          </a:p>
        </p:txBody>
      </p:sp>
      <p:sp>
        <p:nvSpPr>
          <p:cNvPr id="938" name="Google Shape;938;p88"/>
          <p:cNvSpPr txBox="1"/>
          <p:nvPr>
            <p:ph idx="1" type="body"/>
          </p:nvPr>
        </p:nvSpPr>
        <p:spPr>
          <a:xfrm>
            <a:off x="838200" y="1983968"/>
            <a:ext cx="10515600" cy="4691400"/>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1000"/>
              </a:spcBef>
              <a:spcAft>
                <a:spcPts val="0"/>
              </a:spcAft>
              <a:buClr>
                <a:schemeClr val="dk1"/>
              </a:buClr>
              <a:buSzPts val="2800"/>
              <a:buChar char="•"/>
            </a:pPr>
            <a:r>
              <a:rPr lang="en-US"/>
              <a:t>Trying it out yourself (for free)</a:t>
            </a:r>
            <a:endParaRPr/>
          </a:p>
          <a:p>
            <a:pPr indent="-228600" lvl="1" marL="685800" rtl="0" algn="l">
              <a:lnSpc>
                <a:spcPct val="90000"/>
              </a:lnSpc>
              <a:spcBef>
                <a:spcPts val="1000"/>
              </a:spcBef>
              <a:spcAft>
                <a:spcPts val="0"/>
              </a:spcAft>
              <a:buSzPts val="1800"/>
              <a:buChar char="•"/>
            </a:pPr>
            <a:r>
              <a:rPr lang="en-US" u="sng">
                <a:solidFill>
                  <a:schemeClr val="hlink"/>
                </a:solidFill>
                <a:hlinkClick r:id="rId3"/>
              </a:rPr>
              <a:t>https://developers.redhat.com/</a:t>
            </a:r>
            <a:endParaRPr/>
          </a:p>
          <a:p>
            <a:pPr indent="-228600" lvl="1" marL="685800" rtl="0" algn="l">
              <a:lnSpc>
                <a:spcPct val="90000"/>
              </a:lnSpc>
              <a:spcBef>
                <a:spcPts val="1000"/>
              </a:spcBef>
              <a:spcAft>
                <a:spcPts val="0"/>
              </a:spcAft>
              <a:buSzPts val="1800"/>
              <a:buChar char="•"/>
            </a:pPr>
            <a:r>
              <a:rPr lang="en-US" u="sng">
                <a:solidFill>
                  <a:schemeClr val="hlink"/>
                </a:solidFill>
                <a:hlinkClick r:id="rId4"/>
              </a:rPr>
              <a:t>https://developers.redhat.com/learn/openshift/deploy-red-hat-openshift-using-helm-charts</a:t>
            </a:r>
            <a:r>
              <a:rPr lang="en-US"/>
              <a:t> </a:t>
            </a:r>
            <a:endParaRPr/>
          </a:p>
          <a:p>
            <a:pPr indent="-228600" lvl="1" marL="685800" rtl="0" algn="l">
              <a:lnSpc>
                <a:spcPct val="90000"/>
              </a:lnSpc>
              <a:spcBef>
                <a:spcPts val="1000"/>
              </a:spcBef>
              <a:spcAft>
                <a:spcPts val="0"/>
              </a:spcAft>
              <a:buSzPts val="1800"/>
              <a:buChar char="•"/>
            </a:pPr>
            <a:r>
              <a:rPr lang="en-US" u="sng">
                <a:solidFill>
                  <a:schemeClr val="hlink"/>
                </a:solidFill>
                <a:hlinkClick r:id="rId5"/>
              </a:rPr>
              <a:t>https://openliberty.io/start/</a:t>
            </a:r>
            <a:r>
              <a:rPr lang="en-US"/>
              <a:t> </a:t>
            </a:r>
            <a:endParaRPr/>
          </a:p>
          <a:p>
            <a:pPr indent="-228600" lvl="1" marL="685800" rtl="0" algn="l">
              <a:lnSpc>
                <a:spcPct val="90000"/>
              </a:lnSpc>
              <a:spcBef>
                <a:spcPts val="1000"/>
              </a:spcBef>
              <a:spcAft>
                <a:spcPts val="0"/>
              </a:spcAft>
              <a:buSzPts val="1800"/>
              <a:buChar char="•"/>
            </a:pPr>
            <a:r>
              <a:rPr lang="en-US" u="sng">
                <a:solidFill>
                  <a:schemeClr val="hlink"/>
                </a:solidFill>
                <a:hlinkClick r:id="rId6"/>
              </a:rPr>
              <a:t>https://github.com/OpenLiberty/liberty-backstage-template/tree/main</a:t>
            </a:r>
            <a:r>
              <a:rPr lang="en-US"/>
              <a:t> </a:t>
            </a:r>
            <a:endParaRPr/>
          </a:p>
          <a:p>
            <a:pPr indent="-228600" lvl="1" marL="685800" rtl="0" algn="l">
              <a:lnSpc>
                <a:spcPct val="90000"/>
              </a:lnSpc>
              <a:spcBef>
                <a:spcPts val="1000"/>
              </a:spcBef>
              <a:spcAft>
                <a:spcPts val="0"/>
              </a:spcAft>
              <a:buSzPts val="1800"/>
              <a:buChar char="•"/>
            </a:pPr>
            <a:r>
              <a:rPr lang="en-US" u="sng">
                <a:solidFill>
                  <a:schemeClr val="hlink"/>
                </a:solidFill>
                <a:hlinkClick r:id="rId7"/>
              </a:rPr>
              <a:t>https://github.com/maarten-vandeperre/developer-hub-documentation/tree/main</a:t>
            </a:r>
            <a:r>
              <a:rPr lang="en-US"/>
              <a:t> </a:t>
            </a:r>
            <a:endParaRPr/>
          </a:p>
          <a:p>
            <a:pPr indent="0" lvl="0" marL="0" rtl="0" algn="l">
              <a:lnSpc>
                <a:spcPct val="90000"/>
              </a:lnSpc>
              <a:spcBef>
                <a:spcPts val="1000"/>
              </a:spcBef>
              <a:spcAft>
                <a:spcPts val="0"/>
              </a:spcAft>
              <a:buNone/>
            </a:pPr>
            <a:r>
              <a:t/>
            </a:r>
            <a:endParaRPr/>
          </a:p>
        </p:txBody>
      </p:sp>
      <p:pic>
        <p:nvPicPr>
          <p:cNvPr descr="A person smiling for a picture&#10;&#10;Description automatically generated" id="939" name="Google Shape;939;p88"/>
          <p:cNvPicPr preferRelativeResize="0"/>
          <p:nvPr/>
        </p:nvPicPr>
        <p:blipFill rotWithShape="1">
          <a:blip r:embed="rId8">
            <a:alphaModFix/>
          </a:blip>
          <a:srcRect b="94039" l="27356" r="59080" t="0"/>
          <a:stretch/>
        </p:blipFill>
        <p:spPr>
          <a:xfrm>
            <a:off x="4083355" y="0"/>
            <a:ext cx="930164" cy="408844"/>
          </a:xfrm>
          <a:prstGeom prst="rect">
            <a:avLst/>
          </a:prstGeom>
          <a:noFill/>
          <a:ln>
            <a:noFill/>
          </a:ln>
        </p:spPr>
      </p:pic>
      <p:pic>
        <p:nvPicPr>
          <p:cNvPr descr="May be a graphic of text that says &quot;Java ON Discover the Agenda&quot;" id="940" name="Google Shape;940;p88"/>
          <p:cNvPicPr preferRelativeResize="0"/>
          <p:nvPr/>
        </p:nvPicPr>
        <p:blipFill rotWithShape="1">
          <a:blip r:embed="rId9">
            <a:alphaModFix/>
          </a:blip>
          <a:srcRect b="60920" l="81250" r="6207" t="25286"/>
          <a:stretch/>
        </p:blipFill>
        <p:spPr>
          <a:xfrm>
            <a:off x="9643255" y="0"/>
            <a:ext cx="860131" cy="945932"/>
          </a:xfrm>
          <a:prstGeom prst="rect">
            <a:avLst/>
          </a:prstGeom>
          <a:noFill/>
          <a:ln>
            <a:noFill/>
          </a:ln>
        </p:spPr>
      </p:pic>
      <p:pic>
        <p:nvPicPr>
          <p:cNvPr descr="May be a graphic of text that says &quot;Java ON Discover the Agenda&quot;" id="941" name="Google Shape;941;p88"/>
          <p:cNvPicPr preferRelativeResize="0"/>
          <p:nvPr/>
        </p:nvPicPr>
        <p:blipFill rotWithShape="1">
          <a:blip r:embed="rId9">
            <a:alphaModFix/>
          </a:blip>
          <a:srcRect b="80000" l="8046" r="81608" t="8267"/>
          <a:stretch/>
        </p:blipFill>
        <p:spPr>
          <a:xfrm>
            <a:off x="10714328" y="405530"/>
            <a:ext cx="952981" cy="108080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6" name="Shape 946"/>
        <p:cNvGrpSpPr/>
        <p:nvPr/>
      </p:nvGrpSpPr>
      <p:grpSpPr>
        <a:xfrm>
          <a:off x="0" y="0"/>
          <a:ext cx="0" cy="0"/>
          <a:chOff x="0" y="0"/>
          <a:chExt cx="0" cy="0"/>
        </a:xfrm>
      </p:grpSpPr>
      <p:pic>
        <p:nvPicPr>
          <p:cNvPr descr="A black background with a black square&#10;&#10;Description automatically generated with medium confidence" id="947" name="Google Shape;947;p89"/>
          <p:cNvPicPr preferRelativeResize="0"/>
          <p:nvPr/>
        </p:nvPicPr>
        <p:blipFill rotWithShape="1">
          <a:blip r:embed="rId3">
            <a:alphaModFix/>
          </a:blip>
          <a:srcRect b="0" l="0" r="0" t="0"/>
          <a:stretch/>
        </p:blipFill>
        <p:spPr>
          <a:xfrm>
            <a:off x="-1" y="418499"/>
            <a:ext cx="2992789" cy="2419294"/>
          </a:xfrm>
          <a:prstGeom prst="rect">
            <a:avLst/>
          </a:prstGeom>
          <a:noFill/>
          <a:ln>
            <a:noFill/>
          </a:ln>
        </p:spPr>
      </p:pic>
      <p:pic>
        <p:nvPicPr>
          <p:cNvPr descr="A person smiling for a picture&#10;&#10;Description automatically generated" id="948" name="Google Shape;948;p89"/>
          <p:cNvPicPr preferRelativeResize="0"/>
          <p:nvPr/>
        </p:nvPicPr>
        <p:blipFill rotWithShape="1">
          <a:blip r:embed="rId4">
            <a:alphaModFix/>
          </a:blip>
          <a:srcRect b="0" l="0" r="39540" t="38275"/>
          <a:stretch/>
        </p:blipFill>
        <p:spPr>
          <a:xfrm>
            <a:off x="0" y="2553889"/>
            <a:ext cx="4146332" cy="4233168"/>
          </a:xfrm>
          <a:prstGeom prst="rect">
            <a:avLst/>
          </a:prstGeom>
          <a:noFill/>
          <a:ln>
            <a:noFill/>
          </a:ln>
        </p:spPr>
      </p:pic>
      <p:pic>
        <p:nvPicPr>
          <p:cNvPr descr="A black background with a black square&#10;&#10;Description automatically generated with medium confidence" id="949" name="Google Shape;949;p89"/>
          <p:cNvPicPr preferRelativeResize="0"/>
          <p:nvPr/>
        </p:nvPicPr>
        <p:blipFill rotWithShape="1">
          <a:blip r:embed="rId3">
            <a:alphaModFix/>
          </a:blip>
          <a:srcRect b="0" l="0" r="0" t="0"/>
          <a:stretch/>
        </p:blipFill>
        <p:spPr>
          <a:xfrm>
            <a:off x="0" y="2239588"/>
            <a:ext cx="1135117" cy="1241722"/>
          </a:xfrm>
          <a:prstGeom prst="rect">
            <a:avLst/>
          </a:prstGeom>
          <a:noFill/>
          <a:ln>
            <a:noFill/>
          </a:ln>
        </p:spPr>
      </p:pic>
      <p:pic>
        <p:nvPicPr>
          <p:cNvPr descr="A black background with a black square&#10;&#10;Description automatically generated with medium confidence" id="950" name="Google Shape;950;p89"/>
          <p:cNvPicPr preferRelativeResize="0"/>
          <p:nvPr/>
        </p:nvPicPr>
        <p:blipFill rotWithShape="1">
          <a:blip r:embed="rId3">
            <a:alphaModFix/>
          </a:blip>
          <a:srcRect b="0" l="0" r="0" t="0"/>
          <a:stretch/>
        </p:blipFill>
        <p:spPr>
          <a:xfrm>
            <a:off x="3714530" y="2553889"/>
            <a:ext cx="1377731" cy="2147640"/>
          </a:xfrm>
          <a:prstGeom prst="rect">
            <a:avLst/>
          </a:prstGeom>
          <a:noFill/>
          <a:ln>
            <a:noFill/>
          </a:ln>
        </p:spPr>
      </p:pic>
      <p:pic>
        <p:nvPicPr>
          <p:cNvPr descr="A black background with a black square&#10;&#10;Description automatically generated with medium confidence" id="951" name="Google Shape;951;p89"/>
          <p:cNvPicPr preferRelativeResize="0"/>
          <p:nvPr/>
        </p:nvPicPr>
        <p:blipFill rotWithShape="1">
          <a:blip r:embed="rId3">
            <a:alphaModFix/>
          </a:blip>
          <a:srcRect b="0" l="0" r="0" t="0"/>
          <a:stretch/>
        </p:blipFill>
        <p:spPr>
          <a:xfrm rot="-1134737">
            <a:off x="3804198" y="4777994"/>
            <a:ext cx="652734" cy="1017497"/>
          </a:xfrm>
          <a:prstGeom prst="rect">
            <a:avLst/>
          </a:prstGeom>
          <a:noFill/>
          <a:ln>
            <a:noFill/>
          </a:ln>
        </p:spPr>
      </p:pic>
      <p:pic>
        <p:nvPicPr>
          <p:cNvPr descr="A black background with a black square&#10;&#10;Description automatically generated with medium confidence" id="952" name="Google Shape;952;p89"/>
          <p:cNvPicPr preferRelativeResize="0"/>
          <p:nvPr/>
        </p:nvPicPr>
        <p:blipFill rotWithShape="1">
          <a:blip r:embed="rId3">
            <a:alphaModFix/>
          </a:blip>
          <a:srcRect b="0" l="0" r="0" t="0"/>
          <a:stretch/>
        </p:blipFill>
        <p:spPr>
          <a:xfrm>
            <a:off x="9012620" y="418086"/>
            <a:ext cx="2992789" cy="2419294"/>
          </a:xfrm>
          <a:prstGeom prst="rect">
            <a:avLst/>
          </a:prstGeom>
          <a:noFill/>
          <a:ln>
            <a:noFill/>
          </a:ln>
        </p:spPr>
      </p:pic>
      <p:pic>
        <p:nvPicPr>
          <p:cNvPr descr="A black background with a black square&#10;&#10;Description automatically generated with medium confidence" id="953" name="Google Shape;953;p89"/>
          <p:cNvPicPr preferRelativeResize="0"/>
          <p:nvPr/>
        </p:nvPicPr>
        <p:blipFill rotWithShape="1">
          <a:blip r:embed="rId3">
            <a:alphaModFix/>
          </a:blip>
          <a:srcRect b="0" l="0" r="0" t="0"/>
          <a:stretch/>
        </p:blipFill>
        <p:spPr>
          <a:xfrm>
            <a:off x="9119504" y="3627709"/>
            <a:ext cx="1576101" cy="1274080"/>
          </a:xfrm>
          <a:prstGeom prst="rect">
            <a:avLst/>
          </a:prstGeom>
          <a:noFill/>
          <a:ln>
            <a:noFill/>
          </a:ln>
        </p:spPr>
      </p:pic>
      <p:pic>
        <p:nvPicPr>
          <p:cNvPr descr="May be a graphic of text that says &quot;Java ON Discover the Agenda&quot;" id="954" name="Google Shape;954;p89"/>
          <p:cNvPicPr preferRelativeResize="0"/>
          <p:nvPr/>
        </p:nvPicPr>
        <p:blipFill rotWithShape="1">
          <a:blip r:embed="rId5">
            <a:alphaModFix/>
          </a:blip>
          <a:srcRect b="60920" l="81250" r="6207" t="25286"/>
          <a:stretch/>
        </p:blipFill>
        <p:spPr>
          <a:xfrm>
            <a:off x="9648883" y="418086"/>
            <a:ext cx="860131" cy="945931"/>
          </a:xfrm>
          <a:prstGeom prst="rect">
            <a:avLst/>
          </a:prstGeom>
          <a:noFill/>
          <a:ln>
            <a:noFill/>
          </a:ln>
        </p:spPr>
      </p:pic>
      <p:pic>
        <p:nvPicPr>
          <p:cNvPr descr="May be a graphic of text that says &quot;Java ON Discover the Agenda&quot;" id="955" name="Google Shape;955;p89"/>
          <p:cNvPicPr preferRelativeResize="0"/>
          <p:nvPr/>
        </p:nvPicPr>
        <p:blipFill rotWithShape="1">
          <a:blip r:embed="rId5">
            <a:alphaModFix/>
          </a:blip>
          <a:srcRect b="80000" l="8046" r="81608" t="8267"/>
          <a:stretch/>
        </p:blipFill>
        <p:spPr>
          <a:xfrm>
            <a:off x="551793" y="283216"/>
            <a:ext cx="952981" cy="1080802"/>
          </a:xfrm>
          <a:prstGeom prst="rect">
            <a:avLst/>
          </a:prstGeom>
          <a:noFill/>
          <a:ln>
            <a:noFill/>
          </a:ln>
        </p:spPr>
      </p:pic>
      <p:pic>
        <p:nvPicPr>
          <p:cNvPr descr="A person smiling for a picture&#10;&#10;Description automatically generated" id="956" name="Google Shape;956;p89"/>
          <p:cNvPicPr preferRelativeResize="0"/>
          <p:nvPr/>
        </p:nvPicPr>
        <p:blipFill rotWithShape="1">
          <a:blip r:embed="rId4">
            <a:alphaModFix/>
          </a:blip>
          <a:srcRect b="94039" l="27356" r="59080" t="0"/>
          <a:stretch/>
        </p:blipFill>
        <p:spPr>
          <a:xfrm>
            <a:off x="2062623" y="0"/>
            <a:ext cx="930164" cy="408844"/>
          </a:xfrm>
          <a:prstGeom prst="rect">
            <a:avLst/>
          </a:prstGeom>
          <a:noFill/>
          <a:ln>
            <a:noFill/>
          </a:ln>
        </p:spPr>
      </p:pic>
      <p:pic>
        <p:nvPicPr>
          <p:cNvPr descr="A person smiling for a picture&#10;&#10;Description automatically generated" id="957" name="Google Shape;957;p89"/>
          <p:cNvPicPr preferRelativeResize="0"/>
          <p:nvPr/>
        </p:nvPicPr>
        <p:blipFill rotWithShape="1">
          <a:blip r:embed="rId4">
            <a:alphaModFix/>
          </a:blip>
          <a:srcRect b="94039" l="27356" r="59080" t="0"/>
          <a:stretch/>
        </p:blipFill>
        <p:spPr>
          <a:xfrm rot="-5400000">
            <a:off x="-260660" y="3082818"/>
            <a:ext cx="930164" cy="408844"/>
          </a:xfrm>
          <a:prstGeom prst="rect">
            <a:avLst/>
          </a:prstGeom>
          <a:noFill/>
          <a:ln>
            <a:noFill/>
          </a:ln>
        </p:spPr>
      </p:pic>
      <p:pic>
        <p:nvPicPr>
          <p:cNvPr descr="May be a graphic of text that says &quot;Java ON Discover the Agenda&quot;" id="958" name="Google Shape;958;p89"/>
          <p:cNvPicPr preferRelativeResize="0"/>
          <p:nvPr/>
        </p:nvPicPr>
        <p:blipFill rotWithShape="1">
          <a:blip r:embed="rId5">
            <a:alphaModFix/>
          </a:blip>
          <a:srcRect b="80000" l="8046" r="81608" t="8267"/>
          <a:stretch/>
        </p:blipFill>
        <p:spPr>
          <a:xfrm>
            <a:off x="10780721" y="1158787"/>
            <a:ext cx="952981" cy="1080802"/>
          </a:xfrm>
          <a:prstGeom prst="rect">
            <a:avLst/>
          </a:prstGeom>
          <a:noFill/>
          <a:ln>
            <a:noFill/>
          </a:ln>
        </p:spPr>
      </p:pic>
      <p:pic>
        <p:nvPicPr>
          <p:cNvPr descr="May be a graphic of text that says &quot;Java ON Discover the Agenda&quot;" id="959" name="Google Shape;959;p89"/>
          <p:cNvPicPr preferRelativeResize="0"/>
          <p:nvPr/>
        </p:nvPicPr>
        <p:blipFill rotWithShape="1">
          <a:blip r:embed="rId5">
            <a:alphaModFix/>
          </a:blip>
          <a:srcRect b="60920" l="81250" r="6207" t="25286"/>
          <a:stretch/>
        </p:blipFill>
        <p:spPr>
          <a:xfrm>
            <a:off x="2005484" y="1249271"/>
            <a:ext cx="445206" cy="489615"/>
          </a:xfrm>
          <a:prstGeom prst="rect">
            <a:avLst/>
          </a:prstGeom>
          <a:noFill/>
          <a:ln>
            <a:noFill/>
          </a:ln>
        </p:spPr>
      </p:pic>
      <p:sp>
        <p:nvSpPr>
          <p:cNvPr id="960" name="Google Shape;960;p89"/>
          <p:cNvSpPr txBox="1"/>
          <p:nvPr/>
        </p:nvSpPr>
        <p:spPr>
          <a:xfrm>
            <a:off x="2551472" y="1496675"/>
            <a:ext cx="6624300" cy="12006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200">
                <a:solidFill>
                  <a:schemeClr val="lt1"/>
                </a:solidFill>
                <a:latin typeface="Calibri"/>
                <a:ea typeface="Calibri"/>
                <a:cs typeface="Calibri"/>
                <a:sym typeface="Calibri"/>
              </a:rPr>
              <a:t>THANK YOU</a:t>
            </a:r>
            <a:endParaRPr/>
          </a:p>
        </p:txBody>
      </p:sp>
      <p:pic>
        <p:nvPicPr>
          <p:cNvPr id="961" name="Google Shape;961;p89"/>
          <p:cNvPicPr preferRelativeResize="0"/>
          <p:nvPr/>
        </p:nvPicPr>
        <p:blipFill rotWithShape="1">
          <a:blip r:embed="rId6">
            <a:alphaModFix/>
          </a:blip>
          <a:srcRect b="0" l="0" r="0" t="0"/>
          <a:stretch/>
        </p:blipFill>
        <p:spPr>
          <a:xfrm>
            <a:off x="3523963" y="3948620"/>
            <a:ext cx="387136" cy="387136"/>
          </a:xfrm>
          <a:prstGeom prst="rect">
            <a:avLst/>
          </a:prstGeom>
          <a:noFill/>
          <a:ln>
            <a:noFill/>
          </a:ln>
        </p:spPr>
      </p:pic>
      <p:sp>
        <p:nvSpPr>
          <p:cNvPr id="962" name="Google Shape;962;p89"/>
          <p:cNvSpPr txBox="1"/>
          <p:nvPr/>
        </p:nvSpPr>
        <p:spPr>
          <a:xfrm>
            <a:off x="4005792" y="3996456"/>
            <a:ext cx="485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hlink"/>
                </a:solidFill>
                <a:latin typeface="Calibri"/>
                <a:ea typeface="Calibri"/>
                <a:cs typeface="Calibri"/>
                <a:sym typeface="Calibri"/>
                <a:hlinkClick r:id="rId7"/>
              </a:rPr>
              <a:t>https://www.linkedin.com/in/grace-jansen/</a:t>
            </a:r>
            <a:r>
              <a:rPr lang="en-US" sz="1600">
                <a:solidFill>
                  <a:schemeClr val="lt1"/>
                </a:solidFill>
                <a:latin typeface="Calibri"/>
                <a:ea typeface="Calibri"/>
                <a:cs typeface="Calibri"/>
                <a:sym typeface="Calibri"/>
              </a:rPr>
              <a:t> </a:t>
            </a:r>
            <a:endParaRPr sz="1200"/>
          </a:p>
        </p:txBody>
      </p:sp>
      <p:pic>
        <p:nvPicPr>
          <p:cNvPr id="963" name="Google Shape;963;p89"/>
          <p:cNvPicPr preferRelativeResize="0"/>
          <p:nvPr/>
        </p:nvPicPr>
        <p:blipFill rotWithShape="1">
          <a:blip r:embed="rId6">
            <a:alphaModFix/>
          </a:blip>
          <a:srcRect b="0" l="0" r="0" t="0"/>
          <a:stretch/>
        </p:blipFill>
        <p:spPr>
          <a:xfrm>
            <a:off x="8060851" y="5125920"/>
            <a:ext cx="387136" cy="387136"/>
          </a:xfrm>
          <a:prstGeom prst="rect">
            <a:avLst/>
          </a:prstGeom>
          <a:noFill/>
          <a:ln>
            <a:noFill/>
          </a:ln>
        </p:spPr>
      </p:pic>
      <p:sp>
        <p:nvSpPr>
          <p:cNvPr id="964" name="Google Shape;964;p89"/>
          <p:cNvSpPr txBox="1"/>
          <p:nvPr/>
        </p:nvSpPr>
        <p:spPr>
          <a:xfrm>
            <a:off x="4673338" y="5043000"/>
            <a:ext cx="3455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hlink"/>
                </a:solidFill>
                <a:latin typeface="Calibri"/>
                <a:ea typeface="Calibri"/>
                <a:cs typeface="Calibri"/>
                <a:sym typeface="Calibri"/>
                <a:hlinkClick r:id="rId8"/>
              </a:rPr>
              <a:t>https://www.linkedin.com/in/maarten-vandeperre-8780743b/</a:t>
            </a:r>
            <a:r>
              <a:rPr lang="en-US" sz="1600">
                <a:latin typeface="Calibri"/>
                <a:ea typeface="Calibri"/>
                <a:cs typeface="Calibri"/>
                <a:sym typeface="Calibri"/>
              </a:rPr>
              <a:t> </a:t>
            </a:r>
            <a:endParaRPr sz="1200"/>
          </a:p>
        </p:txBody>
      </p:sp>
      <p:sp>
        <p:nvSpPr>
          <p:cNvPr id="965" name="Google Shape;965;p89"/>
          <p:cNvSpPr txBox="1"/>
          <p:nvPr/>
        </p:nvSpPr>
        <p:spPr>
          <a:xfrm>
            <a:off x="3424950" y="3526600"/>
            <a:ext cx="2633100" cy="4002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Grace Jansen</a:t>
            </a:r>
            <a:endParaRPr sz="2000"/>
          </a:p>
        </p:txBody>
      </p:sp>
      <p:sp>
        <p:nvSpPr>
          <p:cNvPr id="966" name="Google Shape;966;p89"/>
          <p:cNvSpPr txBox="1"/>
          <p:nvPr/>
        </p:nvSpPr>
        <p:spPr>
          <a:xfrm>
            <a:off x="5814887" y="4642800"/>
            <a:ext cx="2633100" cy="4002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lt1"/>
                </a:solidFill>
                <a:latin typeface="Calibri"/>
                <a:ea typeface="Calibri"/>
                <a:cs typeface="Calibri"/>
                <a:sym typeface="Calibri"/>
              </a:rPr>
              <a:t>Maarten Vandeperre</a:t>
            </a:r>
            <a:endParaRPr sz="2000"/>
          </a:p>
        </p:txBody>
      </p:sp>
      <p:pic>
        <p:nvPicPr>
          <p:cNvPr id="967" name="Google Shape;967;p89"/>
          <p:cNvPicPr preferRelativeResize="0"/>
          <p:nvPr/>
        </p:nvPicPr>
        <p:blipFill>
          <a:blip r:embed="rId9">
            <a:alphaModFix/>
          </a:blip>
          <a:stretch>
            <a:fillRect/>
          </a:stretch>
        </p:blipFill>
        <p:spPr>
          <a:xfrm>
            <a:off x="8517125" y="2405950"/>
            <a:ext cx="3640674" cy="445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1"/>
          <p:cNvSpPr txBox="1"/>
          <p:nvPr>
            <p:ph type="title"/>
          </p:nvPr>
        </p:nvSpPr>
        <p:spPr>
          <a:xfrm>
            <a:off x="1281953" y="2179356"/>
            <a:ext cx="5593080" cy="214852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sz="8000">
                <a:solidFill>
                  <a:schemeClr val="lt1"/>
                </a:solidFill>
              </a:rPr>
              <a:t>What Happened?!</a:t>
            </a:r>
            <a:endParaRPr/>
          </a:p>
        </p:txBody>
      </p:sp>
      <p:pic>
        <p:nvPicPr>
          <p:cNvPr descr="Confused person with solid fill" id="172" name="Google Shape;172;p21"/>
          <p:cNvPicPr preferRelativeResize="0"/>
          <p:nvPr/>
        </p:nvPicPr>
        <p:blipFill rotWithShape="1">
          <a:blip r:embed="rId3">
            <a:alphaModFix/>
          </a:blip>
          <a:srcRect b="0" l="0" r="0" t="0"/>
          <a:stretch/>
        </p:blipFill>
        <p:spPr>
          <a:xfrm>
            <a:off x="7476565" y="2590800"/>
            <a:ext cx="3433482" cy="3433482"/>
          </a:xfrm>
          <a:prstGeom prst="rect">
            <a:avLst/>
          </a:prstGeom>
          <a:noFill/>
          <a:ln>
            <a:noFill/>
          </a:ln>
        </p:spPr>
      </p:pic>
      <p:pic>
        <p:nvPicPr>
          <p:cNvPr descr="Question Mark with solid fill" id="173" name="Google Shape;173;p21"/>
          <p:cNvPicPr preferRelativeResize="0"/>
          <p:nvPr/>
        </p:nvPicPr>
        <p:blipFill rotWithShape="1">
          <a:blip r:embed="rId4">
            <a:alphaModFix/>
          </a:blip>
          <a:srcRect b="0" l="0" r="0" t="0"/>
          <a:stretch/>
        </p:blipFill>
        <p:spPr>
          <a:xfrm rot="832271">
            <a:off x="9543078" y="2286457"/>
            <a:ext cx="437883" cy="437883"/>
          </a:xfrm>
          <a:prstGeom prst="rect">
            <a:avLst/>
          </a:prstGeom>
          <a:noFill/>
          <a:ln>
            <a:noFill/>
          </a:ln>
        </p:spPr>
      </p:pic>
      <p:pic>
        <p:nvPicPr>
          <p:cNvPr descr="Question Mark with solid fill" id="174" name="Google Shape;174;p21"/>
          <p:cNvPicPr preferRelativeResize="0"/>
          <p:nvPr/>
        </p:nvPicPr>
        <p:blipFill rotWithShape="1">
          <a:blip r:embed="rId4">
            <a:alphaModFix/>
          </a:blip>
          <a:srcRect b="0" l="0" r="0" t="0"/>
          <a:stretch/>
        </p:blipFill>
        <p:spPr>
          <a:xfrm rot="832271">
            <a:off x="8319871" y="2232076"/>
            <a:ext cx="500712" cy="500712"/>
          </a:xfrm>
          <a:prstGeom prst="rect">
            <a:avLst/>
          </a:prstGeom>
          <a:noFill/>
          <a:ln>
            <a:noFill/>
          </a:ln>
        </p:spPr>
      </p:pic>
      <p:pic>
        <p:nvPicPr>
          <p:cNvPr descr="Question Mark with solid fill" id="175" name="Google Shape;175;p21"/>
          <p:cNvPicPr preferRelativeResize="0"/>
          <p:nvPr/>
        </p:nvPicPr>
        <p:blipFill rotWithShape="1">
          <a:blip r:embed="rId4">
            <a:alphaModFix/>
          </a:blip>
          <a:srcRect b="0" l="0" r="0" t="0"/>
          <a:stretch/>
        </p:blipFill>
        <p:spPr>
          <a:xfrm rot="832271">
            <a:off x="8938336" y="1816729"/>
            <a:ext cx="649334" cy="649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p:nvPr/>
        </p:nvSpPr>
        <p:spPr>
          <a:xfrm>
            <a:off x="0" y="0"/>
            <a:ext cx="4303059" cy="6858000"/>
          </a:xfrm>
          <a:prstGeom prst="rect">
            <a:avLst/>
          </a:prstGeom>
          <a:solidFill>
            <a:schemeClr val="dk1"/>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22"/>
          <p:cNvSpPr txBox="1"/>
          <p:nvPr>
            <p:ph type="title"/>
          </p:nvPr>
        </p:nvSpPr>
        <p:spPr>
          <a:xfrm>
            <a:off x="300318" y="1388999"/>
            <a:ext cx="3478306" cy="3865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lang="en-US" sz="5400">
                <a:solidFill>
                  <a:schemeClr val="lt1"/>
                </a:solidFill>
              </a:rPr>
              <a:t>Shift Left: Increasing cognitive load</a:t>
            </a:r>
            <a:endParaRPr/>
          </a:p>
        </p:txBody>
      </p:sp>
      <p:grpSp>
        <p:nvGrpSpPr>
          <p:cNvPr id="183" name="Google Shape;183;p22"/>
          <p:cNvGrpSpPr/>
          <p:nvPr/>
        </p:nvGrpSpPr>
        <p:grpSpPr>
          <a:xfrm>
            <a:off x="4838720" y="876907"/>
            <a:ext cx="6769324" cy="5104186"/>
            <a:chOff x="3023367" y="1546412"/>
            <a:chExt cx="6769324" cy="5104186"/>
          </a:xfrm>
        </p:grpSpPr>
        <p:pic>
          <p:nvPicPr>
            <p:cNvPr descr="Jack Sparrow Being Chased Meme Generator - Imgflip" id="184" name="Google Shape;184;p22"/>
            <p:cNvPicPr preferRelativeResize="0"/>
            <p:nvPr/>
          </p:nvPicPr>
          <p:blipFill rotWithShape="1">
            <a:blip r:embed="rId3">
              <a:alphaModFix/>
            </a:blip>
            <a:srcRect b="0" l="0" r="0" t="0"/>
            <a:stretch/>
          </p:blipFill>
          <p:spPr>
            <a:xfrm>
              <a:off x="3023367" y="1546412"/>
              <a:ext cx="6769324" cy="5076993"/>
            </a:xfrm>
            <a:prstGeom prst="rect">
              <a:avLst/>
            </a:prstGeom>
            <a:noFill/>
            <a:ln>
              <a:noFill/>
            </a:ln>
          </p:spPr>
        </p:pic>
        <p:sp>
          <p:nvSpPr>
            <p:cNvPr id="185" name="Google Shape;185;p22"/>
            <p:cNvSpPr txBox="1"/>
            <p:nvPr/>
          </p:nvSpPr>
          <p:spPr>
            <a:xfrm>
              <a:off x="4076738" y="1883565"/>
              <a:ext cx="43574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YOU BUILD IT</a:t>
              </a:r>
              <a:endParaRPr/>
            </a:p>
          </p:txBody>
        </p:sp>
        <p:sp>
          <p:nvSpPr>
            <p:cNvPr id="186" name="Google Shape;186;p22"/>
            <p:cNvSpPr txBox="1"/>
            <p:nvPr/>
          </p:nvSpPr>
          <p:spPr>
            <a:xfrm>
              <a:off x="4124750" y="5819601"/>
              <a:ext cx="504388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YOU RUN AWAY IT</a:t>
              </a:r>
              <a:endParaRPr/>
            </a:p>
          </p:txBody>
        </p:sp>
        <p:pic>
          <p:nvPicPr>
            <p:cNvPr descr="4,437 Red Scribble Stock Photos - Free &amp; Royalty-Free Stock Photos from  Dreamstime" id="187" name="Google Shape;187;p22"/>
            <p:cNvPicPr preferRelativeResize="0"/>
            <p:nvPr/>
          </p:nvPicPr>
          <p:blipFill rotWithShape="1">
            <a:blip r:embed="rId4">
              <a:alphaModFix amt="70000"/>
            </a:blip>
            <a:srcRect b="0" l="0" r="0" t="0"/>
            <a:stretch/>
          </p:blipFill>
          <p:spPr>
            <a:xfrm>
              <a:off x="7060902" y="5898515"/>
              <a:ext cx="1088016" cy="72489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